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4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94"/>
  </p:normalViewPr>
  <p:slideViewPr>
    <p:cSldViewPr snapToGrid="0" snapToObjects="1">
      <p:cViewPr varScale="1">
        <p:scale>
          <a:sx n="139" d="100"/>
          <a:sy n="139" d="100"/>
        </p:scale>
        <p:origin x="138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696E-5CD4-FA47-B244-477D7ACC8E81}" type="datetimeFigureOut">
              <a:rPr lang="en-DE" smtClean="0"/>
              <a:t>07.10.20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3305-962B-224A-AA9F-240B18529B1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583474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696E-5CD4-FA47-B244-477D7ACC8E81}" type="datetimeFigureOut">
              <a:rPr lang="en-DE" smtClean="0"/>
              <a:t>07.10.20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3305-962B-224A-AA9F-240B18529B1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77998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696E-5CD4-FA47-B244-477D7ACC8E81}" type="datetimeFigureOut">
              <a:rPr lang="en-DE" smtClean="0"/>
              <a:t>07.10.20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3305-962B-224A-AA9F-240B18529B1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52030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696E-5CD4-FA47-B244-477D7ACC8E81}" type="datetimeFigureOut">
              <a:rPr lang="en-DE" smtClean="0"/>
              <a:t>07.10.20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3305-962B-224A-AA9F-240B18529B1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13114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696E-5CD4-FA47-B244-477D7ACC8E81}" type="datetimeFigureOut">
              <a:rPr lang="en-DE" smtClean="0"/>
              <a:t>07.10.20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3305-962B-224A-AA9F-240B18529B1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25794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696E-5CD4-FA47-B244-477D7ACC8E81}" type="datetimeFigureOut">
              <a:rPr lang="en-DE" smtClean="0"/>
              <a:t>07.10.20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3305-962B-224A-AA9F-240B18529B1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14219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696E-5CD4-FA47-B244-477D7ACC8E81}" type="datetimeFigureOut">
              <a:rPr lang="en-DE" smtClean="0"/>
              <a:t>07.10.20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3305-962B-224A-AA9F-240B18529B1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20555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696E-5CD4-FA47-B244-477D7ACC8E81}" type="datetimeFigureOut">
              <a:rPr lang="en-DE" smtClean="0"/>
              <a:t>07.10.20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3305-962B-224A-AA9F-240B18529B1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9313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696E-5CD4-FA47-B244-477D7ACC8E81}" type="datetimeFigureOut">
              <a:rPr lang="en-DE" smtClean="0"/>
              <a:t>07.10.20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3305-962B-224A-AA9F-240B18529B1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53574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696E-5CD4-FA47-B244-477D7ACC8E81}" type="datetimeFigureOut">
              <a:rPr lang="en-DE" smtClean="0"/>
              <a:t>07.10.20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3305-962B-224A-AA9F-240B18529B1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28716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3696E-5CD4-FA47-B244-477D7ACC8E81}" type="datetimeFigureOut">
              <a:rPr lang="en-DE" smtClean="0"/>
              <a:t>07.10.20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C3305-962B-224A-AA9F-240B18529B1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90010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3696E-5CD4-FA47-B244-477D7ACC8E81}" type="datetimeFigureOut">
              <a:rPr lang="en-DE" smtClean="0"/>
              <a:t>07.10.20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C3305-962B-224A-AA9F-240B18529B12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04037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ounded Rectangle 104"/>
          <p:cNvSpPr/>
          <p:nvPr/>
        </p:nvSpPr>
        <p:spPr>
          <a:xfrm>
            <a:off x="6922535" y="1848385"/>
            <a:ext cx="2080510" cy="3799159"/>
          </a:xfrm>
          <a:prstGeom prst="roundRect">
            <a:avLst/>
          </a:prstGeom>
          <a:ln w="38100" cmpd="sng">
            <a:solidFill>
              <a:schemeClr val="tx1">
                <a:alpha val="40000"/>
              </a:schemeClr>
            </a:solidFill>
            <a:prstDash val="sysDash"/>
          </a:ln>
        </p:spPr>
        <p:txBody>
          <a:bodyPr wrap="square" rtlCol="0" anchor="ctr">
            <a:spAutoFit/>
          </a:bodyPr>
          <a:lstStyle/>
          <a:p>
            <a:pPr algn="ctr"/>
            <a:endParaRPr lang="en-US" sz="1400" dirty="0">
              <a:solidFill>
                <a:srgbClr val="21FF06"/>
              </a:solidFill>
              <a:latin typeface="Arial"/>
              <a:cs typeface="Arial"/>
            </a:endParaRPr>
          </a:p>
        </p:txBody>
      </p:sp>
      <p:sp>
        <p:nvSpPr>
          <p:cNvPr id="88" name="Rounded Rectangle 87"/>
          <p:cNvSpPr/>
          <p:nvPr/>
        </p:nvSpPr>
        <p:spPr>
          <a:xfrm>
            <a:off x="292485" y="1264256"/>
            <a:ext cx="1876804" cy="4383288"/>
          </a:xfrm>
          <a:prstGeom prst="roundRect">
            <a:avLst/>
          </a:prstGeom>
          <a:ln w="38100" cmpd="sng">
            <a:solidFill>
              <a:schemeClr val="tx1">
                <a:alpha val="40000"/>
              </a:schemeClr>
            </a:solidFill>
            <a:prstDash val="dash"/>
          </a:ln>
        </p:spPr>
        <p:txBody>
          <a:bodyPr wrap="none" rtlCol="0" anchor="ctr">
            <a:spAutoFit/>
          </a:bodyPr>
          <a:lstStyle/>
          <a:p>
            <a:pPr algn="ctr"/>
            <a:endParaRPr lang="en-US" sz="1400" dirty="0">
              <a:solidFill>
                <a:srgbClr val="21FF06"/>
              </a:solidFill>
              <a:latin typeface="Arial"/>
              <a:cs typeface="Arial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085642" y="1079496"/>
            <a:ext cx="1030016" cy="1030016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25.9 + 5.9</a:t>
            </a:r>
          </a:p>
          <a:p>
            <a:pPr algn="ctr"/>
            <a:r>
              <a:rPr lang="en-US" sz="1400" dirty="0">
                <a:solidFill>
                  <a:srgbClr val="21FF06"/>
                </a:solidFill>
              </a:rPr>
              <a:t>40.8 + 2.6</a:t>
            </a:r>
          </a:p>
          <a:p>
            <a:pPr algn="ctr"/>
            <a:r>
              <a:rPr lang="en-US" sz="1400" dirty="0">
                <a:solidFill>
                  <a:srgbClr val="3366FF"/>
                </a:solidFill>
              </a:rPr>
              <a:t>35.4 + 1.3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806063" y="3989953"/>
            <a:ext cx="1031239" cy="103123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9.1 + 1.7</a:t>
            </a:r>
          </a:p>
          <a:p>
            <a:pPr algn="ctr"/>
            <a:r>
              <a:rPr lang="en-US" sz="1400" dirty="0">
                <a:solidFill>
                  <a:srgbClr val="21FF06"/>
                </a:solidFill>
              </a:rPr>
              <a:t>12.1 + 0.1</a:t>
            </a:r>
          </a:p>
          <a:p>
            <a:pPr algn="ctr"/>
            <a:r>
              <a:rPr lang="en-US" sz="1400" dirty="0">
                <a:solidFill>
                  <a:srgbClr val="3366FF"/>
                </a:solidFill>
              </a:rPr>
              <a:t>8.6 - 0.2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2219227" y="3781888"/>
            <a:ext cx="1448592" cy="144859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rgbClr val="FF0000"/>
                </a:solidFill>
              </a:rPr>
              <a:t>1847.6 – 448.8</a:t>
            </a:r>
          </a:p>
          <a:p>
            <a:pPr algn="ctr"/>
            <a:r>
              <a:rPr lang="en-US" sz="1400" dirty="0">
                <a:solidFill>
                  <a:srgbClr val="21FF06"/>
                </a:solidFill>
              </a:rPr>
              <a:t>1440.2 – 491.8</a:t>
            </a:r>
          </a:p>
          <a:p>
            <a:pPr algn="ctr"/>
            <a:r>
              <a:rPr lang="en-US" sz="1400" dirty="0">
                <a:solidFill>
                  <a:srgbClr val="3366FF"/>
                </a:solidFill>
              </a:rPr>
              <a:t>1211.9 – 234.1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2640258" y="1574108"/>
            <a:ext cx="3920252" cy="3919382"/>
            <a:chOff x="2640258" y="1574108"/>
            <a:chExt cx="3920252" cy="3919382"/>
          </a:xfrm>
          <a:solidFill>
            <a:srgbClr val="79D44D"/>
          </a:solidFill>
        </p:grpSpPr>
        <p:sp>
          <p:nvSpPr>
            <p:cNvPr id="30" name="Circular Arrow 29"/>
            <p:cNvSpPr/>
            <p:nvPr/>
          </p:nvSpPr>
          <p:spPr>
            <a:xfrm>
              <a:off x="2640258" y="1574108"/>
              <a:ext cx="3920252" cy="3919382"/>
            </a:xfrm>
            <a:prstGeom prst="circularArrow">
              <a:avLst>
                <a:gd name="adj1" fmla="val 2856"/>
                <a:gd name="adj2" fmla="val 941761"/>
                <a:gd name="adj3" fmla="val 21393782"/>
                <a:gd name="adj4" fmla="val 17239748"/>
                <a:gd name="adj5" fmla="val 2806"/>
              </a:avLst>
            </a:prstGeom>
            <a:grpFill/>
            <a:ln>
              <a:solidFill>
                <a:srgbClr val="79D44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1" name="Circular Arrow 30"/>
            <p:cNvSpPr/>
            <p:nvPr/>
          </p:nvSpPr>
          <p:spPr>
            <a:xfrm>
              <a:off x="2640258" y="1574108"/>
              <a:ext cx="3920252" cy="3919382"/>
            </a:xfrm>
            <a:prstGeom prst="circularArrow">
              <a:avLst>
                <a:gd name="adj1" fmla="val 1510"/>
                <a:gd name="adj2" fmla="val 941761"/>
                <a:gd name="adj3" fmla="val 6177086"/>
                <a:gd name="adj4" fmla="val 2941899"/>
                <a:gd name="adj5" fmla="val 3969"/>
              </a:avLst>
            </a:prstGeom>
            <a:grpFill/>
            <a:ln>
              <a:solidFill>
                <a:srgbClr val="79D44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2" name="Circular Arrow 31"/>
            <p:cNvSpPr/>
            <p:nvPr/>
          </p:nvSpPr>
          <p:spPr>
            <a:xfrm>
              <a:off x="2640258" y="1574108"/>
              <a:ext cx="3920252" cy="3919382"/>
            </a:xfrm>
            <a:prstGeom prst="circularArrow">
              <a:avLst>
                <a:gd name="adj1" fmla="val 2967"/>
                <a:gd name="adj2" fmla="val 941761"/>
                <a:gd name="adj3" fmla="val 14271689"/>
                <a:gd name="adj4" fmla="val 10498561"/>
                <a:gd name="adj5" fmla="val 3107"/>
              </a:avLst>
            </a:prstGeom>
            <a:grpFill/>
            <a:ln>
              <a:solidFill>
                <a:srgbClr val="79D44D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362251" y="1264256"/>
            <a:ext cx="4540093" cy="4539086"/>
            <a:chOff x="2640258" y="1574108"/>
            <a:chExt cx="3920252" cy="3919382"/>
          </a:xfrm>
          <a:solidFill>
            <a:srgbClr val="FD5A48"/>
          </a:solidFill>
        </p:grpSpPr>
        <p:sp>
          <p:nvSpPr>
            <p:cNvPr id="35" name="Circular Arrow 34"/>
            <p:cNvSpPr/>
            <p:nvPr/>
          </p:nvSpPr>
          <p:spPr>
            <a:xfrm>
              <a:off x="2640258" y="1574108"/>
              <a:ext cx="3920252" cy="3919382"/>
            </a:xfrm>
            <a:prstGeom prst="circularArrow">
              <a:avLst>
                <a:gd name="adj1" fmla="val 1546"/>
                <a:gd name="adj2" fmla="val 941761"/>
                <a:gd name="adj3" fmla="val 21337716"/>
                <a:gd name="adj4" fmla="val 17013759"/>
                <a:gd name="adj5" fmla="val 2806"/>
              </a:avLst>
            </a:prstGeom>
            <a:grpFill/>
            <a:ln>
              <a:solidFill>
                <a:srgbClr val="FD5A4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6" name="Circular Arrow 35"/>
            <p:cNvSpPr/>
            <p:nvPr/>
          </p:nvSpPr>
          <p:spPr>
            <a:xfrm>
              <a:off x="2640258" y="1574108"/>
              <a:ext cx="3920252" cy="3919382"/>
            </a:xfrm>
            <a:prstGeom prst="circularArrow">
              <a:avLst>
                <a:gd name="adj1" fmla="val 1033"/>
                <a:gd name="adj2" fmla="val 941761"/>
                <a:gd name="adj3" fmla="val 6447000"/>
                <a:gd name="adj4" fmla="val 2941899"/>
                <a:gd name="adj5" fmla="val 2806"/>
              </a:avLst>
            </a:prstGeom>
            <a:grpFill/>
            <a:ln>
              <a:solidFill>
                <a:srgbClr val="FD5A4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7" name="Circular Arrow 36"/>
            <p:cNvSpPr/>
            <p:nvPr/>
          </p:nvSpPr>
          <p:spPr>
            <a:xfrm>
              <a:off x="2640258" y="1574108"/>
              <a:ext cx="3920252" cy="3919382"/>
            </a:xfrm>
            <a:prstGeom prst="circularArrow">
              <a:avLst>
                <a:gd name="adj1" fmla="val 1652"/>
                <a:gd name="adj2" fmla="val 941761"/>
                <a:gd name="adj3" fmla="val 14284007"/>
                <a:gd name="adj4" fmla="val 10540179"/>
                <a:gd name="adj5" fmla="val 2044"/>
              </a:avLst>
            </a:prstGeom>
            <a:grpFill/>
            <a:ln>
              <a:solidFill>
                <a:srgbClr val="FD5A48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018742" y="1952508"/>
            <a:ext cx="3163284" cy="3162582"/>
            <a:chOff x="2640258" y="1574108"/>
            <a:chExt cx="3920252" cy="3919382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39" name="Circular Arrow 38"/>
            <p:cNvSpPr/>
            <p:nvPr/>
          </p:nvSpPr>
          <p:spPr>
            <a:xfrm>
              <a:off x="2640258" y="1574108"/>
              <a:ext cx="3920252" cy="3919382"/>
            </a:xfrm>
            <a:prstGeom prst="circularArrow">
              <a:avLst>
                <a:gd name="adj1" fmla="val 2095"/>
                <a:gd name="adj2" fmla="val 941761"/>
                <a:gd name="adj3" fmla="val 21455186"/>
                <a:gd name="adj4" fmla="val 17440640"/>
                <a:gd name="adj5" fmla="val 2806"/>
              </a:avLst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0" name="Circular Arrow 39"/>
            <p:cNvSpPr/>
            <p:nvPr/>
          </p:nvSpPr>
          <p:spPr>
            <a:xfrm>
              <a:off x="2640258" y="1574108"/>
              <a:ext cx="3920252" cy="3919382"/>
            </a:xfrm>
            <a:prstGeom prst="circularArrow">
              <a:avLst>
                <a:gd name="adj1" fmla="val 1609"/>
                <a:gd name="adj2" fmla="val 941761"/>
                <a:gd name="adj3" fmla="val 5720426"/>
                <a:gd name="adj4" fmla="val 2941899"/>
                <a:gd name="adj5" fmla="val 2806"/>
              </a:avLst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1" name="Circular Arrow 40"/>
            <p:cNvSpPr/>
            <p:nvPr/>
          </p:nvSpPr>
          <p:spPr>
            <a:xfrm>
              <a:off x="2640258" y="1574108"/>
              <a:ext cx="3920252" cy="3919382"/>
            </a:xfrm>
            <a:prstGeom prst="circularArrow">
              <a:avLst>
                <a:gd name="adj1" fmla="val 2498"/>
                <a:gd name="adj2" fmla="val 941761"/>
                <a:gd name="adj3" fmla="val 13937120"/>
                <a:gd name="adj4" fmla="val 10578404"/>
                <a:gd name="adj5" fmla="val 2806"/>
              </a:avLst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42" name="Rectangle 41"/>
          <p:cNvSpPr/>
          <p:nvPr/>
        </p:nvSpPr>
        <p:spPr>
          <a:xfrm rot="17530205">
            <a:off x="2491703" y="2751335"/>
            <a:ext cx="127662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3366FF"/>
                </a:solidFill>
                <a:latin typeface="Arial"/>
                <a:cs typeface="Arial"/>
              </a:rPr>
              <a:t>1143.6 + 117.2</a:t>
            </a:r>
          </a:p>
        </p:txBody>
      </p:sp>
      <p:sp>
        <p:nvSpPr>
          <p:cNvPr id="43" name="Rectangle 42"/>
          <p:cNvSpPr/>
          <p:nvPr/>
        </p:nvSpPr>
        <p:spPr>
          <a:xfrm rot="18979129">
            <a:off x="2416542" y="1729101"/>
            <a:ext cx="12044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Arial"/>
                <a:cs typeface="Arial"/>
              </a:rPr>
              <a:t>1170.4 + 405.0</a:t>
            </a:r>
          </a:p>
        </p:txBody>
      </p:sp>
      <p:sp>
        <p:nvSpPr>
          <p:cNvPr id="44" name="Rectangle 43"/>
          <p:cNvSpPr/>
          <p:nvPr/>
        </p:nvSpPr>
        <p:spPr>
          <a:xfrm rot="18222173">
            <a:off x="2447575" y="2242228"/>
            <a:ext cx="108748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21FF06"/>
                </a:solidFill>
                <a:latin typeface="Arial"/>
                <a:cs typeface="Arial"/>
              </a:rPr>
              <a:t>1571.6 + 213</a:t>
            </a:r>
          </a:p>
        </p:txBody>
      </p:sp>
      <p:sp>
        <p:nvSpPr>
          <p:cNvPr id="45" name="Rectangle 44"/>
          <p:cNvSpPr/>
          <p:nvPr/>
        </p:nvSpPr>
        <p:spPr>
          <a:xfrm rot="3022649">
            <a:off x="5356150" y="2478699"/>
            <a:ext cx="117003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3366FF"/>
                </a:solidFill>
                <a:latin typeface="Arial"/>
                <a:cs typeface="Arial"/>
              </a:rPr>
              <a:t>1121.6+ 116.6</a:t>
            </a:r>
          </a:p>
        </p:txBody>
      </p:sp>
      <p:sp>
        <p:nvSpPr>
          <p:cNvPr id="46" name="Rectangle 45"/>
          <p:cNvSpPr/>
          <p:nvPr/>
        </p:nvSpPr>
        <p:spPr>
          <a:xfrm rot="3000000">
            <a:off x="5817617" y="1965684"/>
            <a:ext cx="12044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Arial"/>
                <a:cs typeface="Arial"/>
              </a:rPr>
              <a:t>1146.3 + 401.0</a:t>
            </a:r>
          </a:p>
        </p:txBody>
      </p:sp>
      <p:sp>
        <p:nvSpPr>
          <p:cNvPr id="47" name="Rectangle 46"/>
          <p:cNvSpPr/>
          <p:nvPr/>
        </p:nvSpPr>
        <p:spPr>
          <a:xfrm rot="2991118">
            <a:off x="5574114" y="2184903"/>
            <a:ext cx="12158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21FF06"/>
                </a:solidFill>
                <a:latin typeface="Arial"/>
                <a:cs typeface="Arial"/>
              </a:rPr>
              <a:t>1535.1 + 208.4</a:t>
            </a:r>
          </a:p>
        </p:txBody>
      </p:sp>
      <p:sp>
        <p:nvSpPr>
          <p:cNvPr id="48" name="Rectangle 47"/>
          <p:cNvSpPr/>
          <p:nvPr/>
        </p:nvSpPr>
        <p:spPr>
          <a:xfrm rot="20424371">
            <a:off x="4650380" y="4867247"/>
            <a:ext cx="123801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3366FF"/>
                </a:solidFill>
                <a:latin typeface="Arial"/>
                <a:cs typeface="Arial"/>
              </a:rPr>
              <a:t>812.0 + 197.1</a:t>
            </a:r>
          </a:p>
        </p:txBody>
      </p:sp>
      <p:sp>
        <p:nvSpPr>
          <p:cNvPr id="49" name="Rectangle 48"/>
          <p:cNvSpPr/>
          <p:nvPr/>
        </p:nvSpPr>
        <p:spPr>
          <a:xfrm rot="20769329">
            <a:off x="4550539" y="5639610"/>
            <a:ext cx="11302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Arial"/>
                <a:cs typeface="Arial"/>
              </a:rPr>
              <a:t>877.3 + 360.6</a:t>
            </a:r>
          </a:p>
        </p:txBody>
      </p:sp>
      <p:sp>
        <p:nvSpPr>
          <p:cNvPr id="50" name="Rectangle 49"/>
          <p:cNvSpPr/>
          <p:nvPr/>
        </p:nvSpPr>
        <p:spPr>
          <a:xfrm rot="20675999">
            <a:off x="4549830" y="5272224"/>
            <a:ext cx="12044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21FF06"/>
                </a:solidFill>
                <a:latin typeface="Arial"/>
                <a:cs typeface="Arial"/>
              </a:rPr>
              <a:t>1157.6 + 221.4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114280" y="2148538"/>
            <a:ext cx="1040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Plankton</a:t>
            </a:r>
          </a:p>
        </p:txBody>
      </p:sp>
      <p:sp>
        <p:nvSpPr>
          <p:cNvPr id="52" name="TextBox 51"/>
          <p:cNvSpPr txBox="1"/>
          <p:nvPr/>
        </p:nvSpPr>
        <p:spPr>
          <a:xfrm rot="3008072">
            <a:off x="3392622" y="3781888"/>
            <a:ext cx="9994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Nutrient</a:t>
            </a:r>
          </a:p>
        </p:txBody>
      </p:sp>
      <p:sp>
        <p:nvSpPr>
          <p:cNvPr id="53" name="TextBox 52"/>
          <p:cNvSpPr txBox="1"/>
          <p:nvPr/>
        </p:nvSpPr>
        <p:spPr>
          <a:xfrm rot="18435538">
            <a:off x="5067345" y="3817176"/>
            <a:ext cx="961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Detritus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499148" y="6027222"/>
            <a:ext cx="14180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err="1"/>
              <a:t>Remineralization</a:t>
            </a:r>
            <a:endParaRPr lang="en-US" sz="1400" dirty="0"/>
          </a:p>
        </p:txBody>
      </p:sp>
      <p:sp>
        <p:nvSpPr>
          <p:cNvPr id="61" name="Line Callout 2 60"/>
          <p:cNvSpPr/>
          <p:nvPr/>
        </p:nvSpPr>
        <p:spPr>
          <a:xfrm>
            <a:off x="744916" y="1043754"/>
            <a:ext cx="1052980" cy="307777"/>
          </a:xfrm>
          <a:prstGeom prst="borderCallout2">
            <a:avLst>
              <a:gd name="adj1" fmla="val 21313"/>
              <a:gd name="adj2" fmla="val 100286"/>
              <a:gd name="adj3" fmla="val 21313"/>
              <a:gd name="adj4" fmla="val 120418"/>
              <a:gd name="adj5" fmla="val 189391"/>
              <a:gd name="adj6" fmla="val 212521"/>
            </a:avLst>
          </a:prstGeom>
          <a:solidFill>
            <a:schemeClr val="bg1"/>
          </a:solidFill>
          <a:ln>
            <a:solidFill>
              <a:srgbClr val="000000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>
                <a:solidFill>
                  <a:srgbClr val="000000"/>
                </a:solidFill>
                <a:latin typeface="Arial"/>
                <a:cs typeface="Arial"/>
              </a:rPr>
              <a:t>Net uptake</a:t>
            </a:r>
          </a:p>
        </p:txBody>
      </p:sp>
      <p:sp>
        <p:nvSpPr>
          <p:cNvPr id="62" name="Line Callout 2 61"/>
          <p:cNvSpPr/>
          <p:nvPr/>
        </p:nvSpPr>
        <p:spPr>
          <a:xfrm>
            <a:off x="7004781" y="1731179"/>
            <a:ext cx="1909986" cy="307777"/>
          </a:xfrm>
          <a:prstGeom prst="borderCallout2">
            <a:avLst>
              <a:gd name="adj1" fmla="val -6881"/>
              <a:gd name="adj2" fmla="val 50310"/>
              <a:gd name="adj3" fmla="val -66054"/>
              <a:gd name="adj4" fmla="val 26172"/>
              <a:gd name="adj5" fmla="val -74453"/>
              <a:gd name="adj6" fmla="val -70739"/>
            </a:avLst>
          </a:prstGeom>
          <a:solidFill>
            <a:schemeClr val="bg1"/>
          </a:solidFill>
          <a:ln>
            <a:solidFill>
              <a:srgbClr val="000000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1400" dirty="0"/>
              <a:t>Net detritus production</a:t>
            </a:r>
          </a:p>
        </p:txBody>
      </p:sp>
      <p:sp>
        <p:nvSpPr>
          <p:cNvPr id="67" name="Left Arrow 66"/>
          <p:cNvSpPr/>
          <p:nvPr/>
        </p:nvSpPr>
        <p:spPr>
          <a:xfrm>
            <a:off x="469657" y="4283285"/>
            <a:ext cx="1478643" cy="416721"/>
          </a:xfrm>
          <a:prstGeom prst="leftArrow">
            <a:avLst/>
          </a:prstGeom>
          <a:solidFill>
            <a:srgbClr val="FD5A48"/>
          </a:solidFill>
          <a:ln>
            <a:solidFill>
              <a:srgbClr val="FD5A48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US" sz="1400" dirty="0">
              <a:solidFill>
                <a:srgbClr val="21FF06"/>
              </a:solidFill>
              <a:latin typeface="Arial"/>
              <a:cs typeface="Arial"/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364217" y="1571386"/>
            <a:ext cx="1583257" cy="1373272"/>
            <a:chOff x="649006" y="1502113"/>
            <a:chExt cx="1583257" cy="1373272"/>
          </a:xfrm>
        </p:grpSpPr>
        <p:sp>
          <p:nvSpPr>
            <p:cNvPr id="65" name="Right Arrow 64"/>
            <p:cNvSpPr/>
            <p:nvPr/>
          </p:nvSpPr>
          <p:spPr>
            <a:xfrm>
              <a:off x="659682" y="1605660"/>
              <a:ext cx="1422713" cy="516900"/>
            </a:xfrm>
            <a:prstGeom prst="rightArrow">
              <a:avLst/>
            </a:prstGeom>
            <a:solidFill>
              <a:srgbClr val="FD5A48"/>
            </a:solidFill>
            <a:ln>
              <a:solidFill>
                <a:srgbClr val="FD5A48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1400" dirty="0">
                <a:solidFill>
                  <a:srgbClr val="21FF06"/>
                </a:solidFill>
                <a:latin typeface="Arial"/>
                <a:cs typeface="Arial"/>
              </a:endParaRPr>
            </a:p>
          </p:txBody>
        </p:sp>
        <p:sp>
          <p:nvSpPr>
            <p:cNvPr id="68" name="Right Arrow 67"/>
            <p:cNvSpPr/>
            <p:nvPr/>
          </p:nvSpPr>
          <p:spPr>
            <a:xfrm>
              <a:off x="672670" y="2057866"/>
              <a:ext cx="1511731" cy="457013"/>
            </a:xfrm>
            <a:prstGeom prst="rightArrow">
              <a:avLst/>
            </a:prstGeom>
            <a:solidFill>
              <a:srgbClr val="79D44D"/>
            </a:solidFill>
            <a:ln>
              <a:solidFill>
                <a:srgbClr val="79D44D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1400" dirty="0">
                <a:solidFill>
                  <a:srgbClr val="21FF06"/>
                </a:solidFill>
                <a:latin typeface="Arial"/>
                <a:cs typeface="Arial"/>
              </a:endParaRPr>
            </a:p>
          </p:txBody>
        </p:sp>
        <p:sp>
          <p:nvSpPr>
            <p:cNvPr id="69" name="Right Arrow 68"/>
            <p:cNvSpPr/>
            <p:nvPr/>
          </p:nvSpPr>
          <p:spPr>
            <a:xfrm>
              <a:off x="681093" y="2490684"/>
              <a:ext cx="1551170" cy="384701"/>
            </a:xfrm>
            <a:prstGeom prst="rightArrow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1400" dirty="0">
                <a:solidFill>
                  <a:srgbClr val="21FF06"/>
                </a:solidFill>
                <a:latin typeface="Arial"/>
                <a:cs typeface="Arial"/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649006" y="2346807"/>
              <a:ext cx="1223314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rgbClr val="3366FF"/>
                  </a:solidFill>
                  <a:latin typeface="Arial"/>
                  <a:cs typeface="Arial"/>
                </a:rPr>
                <a:t>3623.5 + 333.6</a:t>
              </a: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659682" y="1502113"/>
              <a:ext cx="12472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  <a:latin typeface="Arial"/>
                  <a:cs typeface="Arial"/>
                </a:rPr>
                <a:t>5114.3 +1672.7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660351" y="1938291"/>
              <a:ext cx="121582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rgbClr val="21FF06"/>
                  </a:solidFill>
                  <a:latin typeface="Arial"/>
                  <a:cs typeface="Arial"/>
                </a:rPr>
                <a:t>4884.8 + 457.6</a:t>
              </a:r>
            </a:p>
          </p:txBody>
        </p:sp>
      </p:grpSp>
      <p:sp>
        <p:nvSpPr>
          <p:cNvPr id="73" name="Rectangle 72"/>
          <p:cNvSpPr/>
          <p:nvPr/>
        </p:nvSpPr>
        <p:spPr>
          <a:xfrm>
            <a:off x="895839" y="3516289"/>
            <a:ext cx="12734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3366FF"/>
                </a:solidFill>
                <a:latin typeface="Arial"/>
                <a:cs typeface="Arial"/>
              </a:rPr>
              <a:t>490.5 + 126.3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387881" y="1316595"/>
            <a:ext cx="486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NPP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89712" y="2868394"/>
            <a:ext cx="12407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Microbial loop</a:t>
            </a:r>
          </a:p>
        </p:txBody>
      </p:sp>
      <p:grpSp>
        <p:nvGrpSpPr>
          <p:cNvPr id="87" name="Group 86"/>
          <p:cNvGrpSpPr/>
          <p:nvPr/>
        </p:nvGrpSpPr>
        <p:grpSpPr>
          <a:xfrm>
            <a:off x="469658" y="3126241"/>
            <a:ext cx="1544991" cy="714195"/>
            <a:chOff x="469658" y="3126241"/>
            <a:chExt cx="1544991" cy="714195"/>
          </a:xfrm>
        </p:grpSpPr>
        <p:sp>
          <p:nvSpPr>
            <p:cNvPr id="66" name="Left Arrow 65"/>
            <p:cNvSpPr/>
            <p:nvPr/>
          </p:nvSpPr>
          <p:spPr>
            <a:xfrm>
              <a:off x="469658" y="3289710"/>
              <a:ext cx="1478643" cy="138499"/>
            </a:xfrm>
            <a:prstGeom prst="leftArrow">
              <a:avLst>
                <a:gd name="adj1" fmla="val 14809"/>
                <a:gd name="adj2" fmla="val 50000"/>
              </a:avLst>
            </a:prstGeom>
            <a:solidFill>
              <a:srgbClr val="FD5A48"/>
            </a:solidFill>
            <a:ln>
              <a:solidFill>
                <a:srgbClr val="FD5A48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1400" dirty="0">
                <a:solidFill>
                  <a:srgbClr val="21FF06"/>
                </a:solidFill>
                <a:latin typeface="Arial"/>
                <a:cs typeface="Arial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884412" y="3126241"/>
              <a:ext cx="113023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  <a:latin typeface="Arial"/>
                  <a:cs typeface="Arial"/>
                </a:rPr>
                <a:t>345.3 + 167.4</a:t>
              </a: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978032" y="3312623"/>
              <a:ext cx="95906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rgbClr val="21FF06"/>
                  </a:solidFill>
                  <a:latin typeface="Arial"/>
                  <a:cs typeface="Arial"/>
                </a:rPr>
                <a:t>44.0 + 12.5</a:t>
              </a:r>
            </a:p>
          </p:txBody>
        </p:sp>
        <p:sp>
          <p:nvSpPr>
            <p:cNvPr id="78" name="Left Arrow 77"/>
            <p:cNvSpPr/>
            <p:nvPr/>
          </p:nvSpPr>
          <p:spPr>
            <a:xfrm>
              <a:off x="649006" y="3477780"/>
              <a:ext cx="1298314" cy="138499"/>
            </a:xfrm>
            <a:prstGeom prst="leftArrow">
              <a:avLst>
                <a:gd name="adj1" fmla="val 0"/>
                <a:gd name="adj2" fmla="val 50000"/>
              </a:avLst>
            </a:prstGeom>
            <a:solidFill>
              <a:srgbClr val="79D44D"/>
            </a:solidFill>
            <a:ln>
              <a:solidFill>
                <a:srgbClr val="79D44D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1400" dirty="0">
                <a:solidFill>
                  <a:srgbClr val="21FF06"/>
                </a:solidFill>
                <a:latin typeface="Arial"/>
                <a:cs typeface="Arial"/>
              </a:endParaRPr>
            </a:p>
          </p:txBody>
        </p:sp>
        <p:sp>
          <p:nvSpPr>
            <p:cNvPr id="79" name="Left Arrow 78"/>
            <p:cNvSpPr/>
            <p:nvPr/>
          </p:nvSpPr>
          <p:spPr>
            <a:xfrm>
              <a:off x="774114" y="3701937"/>
              <a:ext cx="1173150" cy="138499"/>
            </a:xfrm>
            <a:prstGeom prst="leftArrow">
              <a:avLst>
                <a:gd name="adj1" fmla="val 14809"/>
                <a:gd name="adj2" fmla="val 50000"/>
              </a:avLst>
            </a:prstGeom>
            <a:solidFill>
              <a:srgbClr val="558ED5"/>
            </a:solidFill>
            <a:ln>
              <a:solidFill>
                <a:srgbClr val="558ED5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1400" dirty="0">
                <a:solidFill>
                  <a:srgbClr val="21FF06"/>
                </a:solidFill>
                <a:latin typeface="Arial"/>
                <a:cs typeface="Arial"/>
              </a:endParaRPr>
            </a:p>
          </p:txBody>
        </p:sp>
      </p:grpSp>
      <p:sp>
        <p:nvSpPr>
          <p:cNvPr id="80" name="Rectangle 79"/>
          <p:cNvSpPr/>
          <p:nvPr/>
        </p:nvSpPr>
        <p:spPr>
          <a:xfrm>
            <a:off x="869678" y="4992053"/>
            <a:ext cx="131472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3366FF"/>
                </a:solidFill>
                <a:latin typeface="Arial"/>
                <a:cs typeface="Arial"/>
              </a:rPr>
              <a:t>1989.4 + 90.1</a:t>
            </a:r>
          </a:p>
        </p:txBody>
      </p:sp>
      <p:sp>
        <p:nvSpPr>
          <p:cNvPr id="81" name="Rectangle 80"/>
          <p:cNvSpPr/>
          <p:nvPr/>
        </p:nvSpPr>
        <p:spPr>
          <a:xfrm>
            <a:off x="771412" y="4164705"/>
            <a:ext cx="12899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Arial"/>
                <a:cs typeface="Arial"/>
              </a:rPr>
              <a:t>3598.6 + 1100.3</a:t>
            </a:r>
          </a:p>
        </p:txBody>
      </p:sp>
      <p:sp>
        <p:nvSpPr>
          <p:cNvPr id="82" name="Rectangle 81"/>
          <p:cNvSpPr/>
          <p:nvPr/>
        </p:nvSpPr>
        <p:spPr>
          <a:xfrm>
            <a:off x="789712" y="4570049"/>
            <a:ext cx="12158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21FF06"/>
                </a:solidFill>
                <a:latin typeface="Arial"/>
                <a:cs typeface="Arial"/>
              </a:rPr>
              <a:t>3269.2 + 232.1</a:t>
            </a:r>
          </a:p>
        </p:txBody>
      </p:sp>
      <p:sp>
        <p:nvSpPr>
          <p:cNvPr id="83" name="Left Arrow 82"/>
          <p:cNvSpPr/>
          <p:nvPr/>
        </p:nvSpPr>
        <p:spPr>
          <a:xfrm>
            <a:off x="649006" y="4707060"/>
            <a:ext cx="1298258" cy="416721"/>
          </a:xfrm>
          <a:prstGeom prst="leftArrow">
            <a:avLst/>
          </a:prstGeom>
          <a:solidFill>
            <a:srgbClr val="79D44D"/>
          </a:solidFill>
          <a:ln>
            <a:solidFill>
              <a:srgbClr val="79D44D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US" sz="1400" dirty="0">
              <a:solidFill>
                <a:srgbClr val="21FF06"/>
              </a:solidFill>
              <a:latin typeface="Arial"/>
              <a:cs typeface="Arial"/>
            </a:endParaRPr>
          </a:p>
        </p:txBody>
      </p:sp>
      <p:sp>
        <p:nvSpPr>
          <p:cNvPr id="84" name="Left Arrow 83"/>
          <p:cNvSpPr/>
          <p:nvPr/>
        </p:nvSpPr>
        <p:spPr>
          <a:xfrm>
            <a:off x="785614" y="5114222"/>
            <a:ext cx="1151485" cy="343643"/>
          </a:xfrm>
          <a:prstGeom prst="leftArrow">
            <a:avLst>
              <a:gd name="adj1" fmla="val 37219"/>
              <a:gd name="adj2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US" sz="1400" dirty="0">
              <a:solidFill>
                <a:srgbClr val="21FF06"/>
              </a:solidFill>
              <a:latin typeface="Arial"/>
              <a:cs typeface="Arial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1214123" y="3914555"/>
            <a:ext cx="8682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Excretion</a:t>
            </a:r>
          </a:p>
        </p:txBody>
      </p:sp>
      <p:grpSp>
        <p:nvGrpSpPr>
          <p:cNvPr id="104" name="Group 103"/>
          <p:cNvGrpSpPr/>
          <p:nvPr/>
        </p:nvGrpSpPr>
        <p:grpSpPr>
          <a:xfrm>
            <a:off x="6944978" y="2683056"/>
            <a:ext cx="1760294" cy="1486653"/>
            <a:chOff x="6944978" y="2683056"/>
            <a:chExt cx="1760294" cy="1486653"/>
          </a:xfrm>
        </p:grpSpPr>
        <p:sp>
          <p:nvSpPr>
            <p:cNvPr id="89" name="Rectangle 88"/>
            <p:cNvSpPr/>
            <p:nvPr/>
          </p:nvSpPr>
          <p:spPr>
            <a:xfrm>
              <a:off x="6952563" y="3683609"/>
              <a:ext cx="126390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rgbClr val="3366FF"/>
                  </a:solidFill>
                  <a:latin typeface="Arial"/>
                  <a:cs typeface="Arial"/>
                </a:rPr>
                <a:t>2296.3 + 108.5</a:t>
              </a: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944978" y="2683056"/>
              <a:ext cx="128998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  <a:latin typeface="Arial"/>
                  <a:cs typeface="Arial"/>
                </a:rPr>
                <a:t>3806.4 + 1174.9</a:t>
              </a:r>
            </a:p>
          </p:txBody>
        </p:sp>
        <p:sp>
          <p:nvSpPr>
            <p:cNvPr id="91" name="Rectangle 90"/>
            <p:cNvSpPr/>
            <p:nvPr/>
          </p:nvSpPr>
          <p:spPr>
            <a:xfrm>
              <a:off x="6947451" y="3179786"/>
              <a:ext cx="121582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rgbClr val="21FF06"/>
                  </a:solidFill>
                  <a:latin typeface="Arial"/>
                  <a:cs typeface="Arial"/>
                </a:rPr>
                <a:t>3663.2 + 284.6</a:t>
              </a:r>
            </a:p>
          </p:txBody>
        </p:sp>
        <p:sp>
          <p:nvSpPr>
            <p:cNvPr id="92" name="Right Arrow 91"/>
            <p:cNvSpPr/>
            <p:nvPr/>
          </p:nvSpPr>
          <p:spPr>
            <a:xfrm>
              <a:off x="7020234" y="2816704"/>
              <a:ext cx="1409550" cy="490829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FD5A48"/>
            </a:solidFill>
            <a:ln>
              <a:solidFill>
                <a:srgbClr val="FD5A48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1400" dirty="0">
                <a:solidFill>
                  <a:srgbClr val="21FF06"/>
                </a:solidFill>
                <a:latin typeface="Arial"/>
                <a:cs typeface="Arial"/>
              </a:endParaRPr>
            </a:p>
          </p:txBody>
        </p:sp>
        <p:sp>
          <p:nvSpPr>
            <p:cNvPr id="93" name="Right Arrow 92"/>
            <p:cNvSpPr/>
            <p:nvPr/>
          </p:nvSpPr>
          <p:spPr>
            <a:xfrm>
              <a:off x="7021836" y="3321934"/>
              <a:ext cx="1584978" cy="490829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rgbClr val="79D44D"/>
            </a:solidFill>
            <a:ln>
              <a:solidFill>
                <a:srgbClr val="79D44D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1400" dirty="0">
                <a:solidFill>
                  <a:srgbClr val="21FF06"/>
                </a:solidFill>
                <a:latin typeface="Arial"/>
                <a:cs typeface="Arial"/>
              </a:endParaRPr>
            </a:p>
          </p:txBody>
        </p:sp>
        <p:sp>
          <p:nvSpPr>
            <p:cNvPr id="94" name="Right Arrow 93"/>
            <p:cNvSpPr/>
            <p:nvPr/>
          </p:nvSpPr>
          <p:spPr>
            <a:xfrm>
              <a:off x="7021835" y="3870238"/>
              <a:ext cx="1683437" cy="299471"/>
            </a:xfrm>
            <a:prstGeom prst="rightArrow">
              <a:avLst>
                <a:gd name="adj1" fmla="val 60281"/>
                <a:gd name="adj2" fmla="val 50000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1400" dirty="0">
                <a:solidFill>
                  <a:srgbClr val="21FF06"/>
                </a:solidFill>
                <a:latin typeface="Arial"/>
                <a:cs typeface="Arial"/>
              </a:endParaRPr>
            </a:p>
          </p:txBody>
        </p:sp>
      </p:grpSp>
      <p:sp>
        <p:nvSpPr>
          <p:cNvPr id="95" name="Rectangle 94"/>
          <p:cNvSpPr/>
          <p:nvPr/>
        </p:nvSpPr>
        <p:spPr>
          <a:xfrm>
            <a:off x="6922536" y="2015960"/>
            <a:ext cx="143797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cs typeface="Arial Black"/>
              </a:rPr>
              <a:t>Sloppy feeding</a:t>
            </a:r>
          </a:p>
          <a:p>
            <a:r>
              <a:rPr lang="en-US" sz="1400" dirty="0">
                <a:cs typeface="Arial Black"/>
              </a:rPr>
              <a:t>+Mortality </a:t>
            </a:r>
          </a:p>
          <a:p>
            <a:r>
              <a:rPr lang="en-US" sz="1400" dirty="0">
                <a:cs typeface="Arial Black"/>
              </a:rPr>
              <a:t>+</a:t>
            </a:r>
            <a:r>
              <a:rPr lang="en-US" sz="1400" dirty="0" err="1">
                <a:cs typeface="Arial Black"/>
              </a:rPr>
              <a:t>Lysis</a:t>
            </a:r>
            <a:endParaRPr lang="en-US" sz="1400" dirty="0">
              <a:cs typeface="Arial Black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8046344" y="4103573"/>
            <a:ext cx="92405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dirty="0">
                <a:cs typeface="Arial Black"/>
              </a:rPr>
              <a:t>Grazing</a:t>
            </a:r>
          </a:p>
        </p:txBody>
      </p:sp>
      <p:grpSp>
        <p:nvGrpSpPr>
          <p:cNvPr id="103" name="Group 102"/>
          <p:cNvGrpSpPr/>
          <p:nvPr/>
        </p:nvGrpSpPr>
        <p:grpSpPr>
          <a:xfrm>
            <a:off x="7175252" y="4373199"/>
            <a:ext cx="1881672" cy="1100804"/>
            <a:chOff x="6913554" y="4511745"/>
            <a:chExt cx="1881672" cy="1100804"/>
          </a:xfrm>
        </p:grpSpPr>
        <p:sp>
          <p:nvSpPr>
            <p:cNvPr id="96" name="Rectangle 95"/>
            <p:cNvSpPr/>
            <p:nvPr/>
          </p:nvSpPr>
          <p:spPr>
            <a:xfrm>
              <a:off x="7531321" y="5238264"/>
              <a:ext cx="1263905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200" dirty="0">
                  <a:solidFill>
                    <a:srgbClr val="3366FF"/>
                  </a:solidFill>
                  <a:latin typeface="Arial"/>
                  <a:cs typeface="Arial"/>
                </a:rPr>
                <a:t>1174.7 – 8.1</a:t>
              </a:r>
            </a:p>
          </p:txBody>
        </p:sp>
        <p:sp>
          <p:nvSpPr>
            <p:cNvPr id="97" name="Rectangle 96"/>
            <p:cNvSpPr/>
            <p:nvPr/>
          </p:nvSpPr>
          <p:spPr>
            <a:xfrm>
              <a:off x="7500574" y="4511745"/>
              <a:ext cx="1215823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  <a:latin typeface="Arial"/>
                  <a:cs typeface="Arial"/>
                </a:rPr>
                <a:t>2660.1 + 773.9</a:t>
              </a: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7505345" y="4867298"/>
              <a:ext cx="1130237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rgbClr val="21FF06"/>
                  </a:solidFill>
                  <a:latin typeface="Arial"/>
                  <a:cs typeface="Arial"/>
                </a:rPr>
                <a:t>2128.1 + 76.2</a:t>
              </a:r>
            </a:p>
          </p:txBody>
        </p:sp>
        <p:sp>
          <p:nvSpPr>
            <p:cNvPr id="99" name="Left Arrow 98"/>
            <p:cNvSpPr/>
            <p:nvPr/>
          </p:nvSpPr>
          <p:spPr>
            <a:xfrm>
              <a:off x="6913554" y="4650245"/>
              <a:ext cx="1693483" cy="343643"/>
            </a:xfrm>
            <a:prstGeom prst="leftArrow">
              <a:avLst>
                <a:gd name="adj1" fmla="val 37219"/>
                <a:gd name="adj2" fmla="val 50000"/>
              </a:avLst>
            </a:prstGeom>
            <a:solidFill>
              <a:srgbClr val="FD5A48"/>
            </a:solidFill>
            <a:ln>
              <a:solidFill>
                <a:srgbClr val="FD5A48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1400" dirty="0">
                <a:solidFill>
                  <a:srgbClr val="21FF06"/>
                </a:solidFill>
                <a:latin typeface="Arial"/>
                <a:cs typeface="Arial"/>
              </a:endParaRPr>
            </a:p>
          </p:txBody>
        </p:sp>
        <p:sp>
          <p:nvSpPr>
            <p:cNvPr id="101" name="Left Arrow 100"/>
            <p:cNvSpPr/>
            <p:nvPr/>
          </p:nvSpPr>
          <p:spPr>
            <a:xfrm>
              <a:off x="7244793" y="5007865"/>
              <a:ext cx="1362021" cy="343643"/>
            </a:xfrm>
            <a:prstGeom prst="leftArrow">
              <a:avLst>
                <a:gd name="adj1" fmla="val 37219"/>
                <a:gd name="adj2" fmla="val 50000"/>
              </a:avLst>
            </a:prstGeom>
            <a:solidFill>
              <a:srgbClr val="79D44D"/>
            </a:solidFill>
            <a:ln>
              <a:solidFill>
                <a:srgbClr val="79D44D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1400" dirty="0">
                <a:solidFill>
                  <a:srgbClr val="21FF06"/>
                </a:solidFill>
                <a:latin typeface="Arial"/>
                <a:cs typeface="Arial"/>
              </a:endParaRPr>
            </a:p>
          </p:txBody>
        </p:sp>
        <p:sp>
          <p:nvSpPr>
            <p:cNvPr id="102" name="Left Arrow 101"/>
            <p:cNvSpPr/>
            <p:nvPr/>
          </p:nvSpPr>
          <p:spPr>
            <a:xfrm>
              <a:off x="7510175" y="5417977"/>
              <a:ext cx="1096639" cy="194572"/>
            </a:xfrm>
            <a:prstGeom prst="leftArrow">
              <a:avLst>
                <a:gd name="adj1" fmla="val 37219"/>
                <a:gd name="adj2" fmla="val 50000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1400" dirty="0">
                <a:solidFill>
                  <a:srgbClr val="21FF06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06" name="Left Arrow 105"/>
          <p:cNvSpPr/>
          <p:nvPr/>
        </p:nvSpPr>
        <p:spPr>
          <a:xfrm rot="16200000">
            <a:off x="5999314" y="5681674"/>
            <a:ext cx="1040887" cy="138499"/>
          </a:xfrm>
          <a:prstGeom prst="leftArrow">
            <a:avLst>
              <a:gd name="adj1" fmla="val 22924"/>
              <a:gd name="adj2" fmla="val 50000"/>
            </a:avLst>
          </a:prstGeom>
          <a:solidFill>
            <a:srgbClr val="79D44D"/>
          </a:solidFill>
          <a:ln>
            <a:solidFill>
              <a:srgbClr val="79D44D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US" sz="1400" dirty="0">
              <a:solidFill>
                <a:srgbClr val="21FF06"/>
              </a:solidFill>
              <a:latin typeface="Arial"/>
              <a:cs typeface="Arial"/>
            </a:endParaRPr>
          </a:p>
        </p:txBody>
      </p:sp>
      <p:sp>
        <p:nvSpPr>
          <p:cNvPr id="107" name="Left Arrow 106"/>
          <p:cNvSpPr/>
          <p:nvPr/>
        </p:nvSpPr>
        <p:spPr>
          <a:xfrm rot="16200000">
            <a:off x="6202582" y="5764575"/>
            <a:ext cx="1206689" cy="138499"/>
          </a:xfrm>
          <a:prstGeom prst="leftArrow">
            <a:avLst>
              <a:gd name="adj1" fmla="val 18339"/>
              <a:gd name="adj2" fmla="val 50000"/>
            </a:avLst>
          </a:prstGeom>
          <a:solidFill>
            <a:srgbClr val="FD5A48"/>
          </a:solidFill>
          <a:ln>
            <a:solidFill>
              <a:srgbClr val="FD5A48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US" sz="1400" dirty="0">
              <a:solidFill>
                <a:srgbClr val="21FF06"/>
              </a:solidFill>
              <a:latin typeface="Arial"/>
              <a:cs typeface="Arial"/>
            </a:endParaRPr>
          </a:p>
        </p:txBody>
      </p:sp>
      <p:sp>
        <p:nvSpPr>
          <p:cNvPr id="108" name="Left Arrow 107"/>
          <p:cNvSpPr/>
          <p:nvPr/>
        </p:nvSpPr>
        <p:spPr>
          <a:xfrm rot="16200000">
            <a:off x="5867817" y="5559601"/>
            <a:ext cx="796743" cy="138499"/>
          </a:xfrm>
          <a:prstGeom prst="leftArrow">
            <a:avLst>
              <a:gd name="adj1" fmla="val 18339"/>
              <a:gd name="adj2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pPr algn="ctr"/>
            <a:endParaRPr lang="en-US" sz="1400" dirty="0">
              <a:solidFill>
                <a:srgbClr val="21FF06"/>
              </a:solidFill>
              <a:latin typeface="Arial"/>
              <a:cs typeface="Arial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5238334" y="5841602"/>
            <a:ext cx="10403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3366FF"/>
                </a:solidFill>
                <a:latin typeface="Arial"/>
                <a:cs typeface="Arial"/>
              </a:rPr>
              <a:t>313.7 – 16.1</a:t>
            </a:r>
          </a:p>
        </p:txBody>
      </p:sp>
      <p:sp>
        <p:nvSpPr>
          <p:cNvPr id="110" name="Rectangle 109"/>
          <p:cNvSpPr/>
          <p:nvPr/>
        </p:nvSpPr>
        <p:spPr>
          <a:xfrm>
            <a:off x="5728949" y="6253849"/>
            <a:ext cx="104465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Arial"/>
                <a:cs typeface="Arial"/>
              </a:rPr>
              <a:t>272.2 + 40.8</a:t>
            </a:r>
          </a:p>
        </p:txBody>
      </p:sp>
      <p:sp>
        <p:nvSpPr>
          <p:cNvPr id="111" name="Rectangle 110"/>
          <p:cNvSpPr/>
          <p:nvPr/>
        </p:nvSpPr>
        <p:spPr>
          <a:xfrm>
            <a:off x="5489086" y="6043813"/>
            <a:ext cx="9547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rgbClr val="21FF06"/>
                </a:solidFill>
                <a:latin typeface="Arial"/>
                <a:cs typeface="Arial"/>
              </a:rPr>
              <a:t>377.6 – 3.3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6820650" y="6027222"/>
            <a:ext cx="12924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Detritus export</a:t>
            </a:r>
          </a:p>
        </p:txBody>
      </p:sp>
      <p:grpSp>
        <p:nvGrpSpPr>
          <p:cNvPr id="121" name="Group 120"/>
          <p:cNvGrpSpPr/>
          <p:nvPr/>
        </p:nvGrpSpPr>
        <p:grpSpPr>
          <a:xfrm>
            <a:off x="5140087" y="108881"/>
            <a:ext cx="996612" cy="845296"/>
            <a:chOff x="4997847" y="200321"/>
            <a:chExt cx="996612" cy="845296"/>
          </a:xfrm>
        </p:grpSpPr>
        <p:sp>
          <p:nvSpPr>
            <p:cNvPr id="113" name="TextBox 112"/>
            <p:cNvSpPr txBox="1"/>
            <p:nvPr/>
          </p:nvSpPr>
          <p:spPr>
            <a:xfrm>
              <a:off x="4997847" y="737840"/>
              <a:ext cx="99661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/>
                <a:t>N</a:t>
              </a:r>
              <a:r>
                <a:rPr lang="en-US" sz="1400" baseline="-25000" dirty="0"/>
                <a:t>2</a:t>
              </a:r>
              <a:r>
                <a:rPr lang="en-US" sz="1400" dirty="0"/>
                <a:t>-fixation</a:t>
              </a:r>
            </a:p>
          </p:txBody>
        </p:sp>
        <p:sp>
          <p:nvSpPr>
            <p:cNvPr id="115" name="Rectangle 114"/>
            <p:cNvSpPr/>
            <p:nvPr/>
          </p:nvSpPr>
          <p:spPr>
            <a:xfrm>
              <a:off x="5018167" y="200321"/>
              <a:ext cx="787896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  <a:latin typeface="Arial"/>
                  <a:cs typeface="Arial"/>
                </a:rPr>
                <a:t>5.6 + 6.8</a:t>
              </a:r>
            </a:p>
            <a:p>
              <a:r>
                <a:rPr lang="en-US" sz="1200" dirty="0">
                  <a:solidFill>
                    <a:srgbClr val="21FF06"/>
                  </a:solidFill>
                  <a:latin typeface="Arial"/>
                  <a:cs typeface="Arial"/>
                </a:rPr>
                <a:t>1.9 + 3.6</a:t>
              </a:r>
            </a:p>
            <a:p>
              <a:r>
                <a:rPr lang="en-US" sz="1200" dirty="0">
                  <a:solidFill>
                    <a:srgbClr val="3366FF"/>
                  </a:solidFill>
                  <a:latin typeface="Arial"/>
                  <a:cs typeface="Arial"/>
                </a:rPr>
                <a:t>0.0 + 0.0</a:t>
              </a:r>
              <a:endParaRPr lang="en-US" sz="1200" dirty="0">
                <a:solidFill>
                  <a:srgbClr val="21FF06"/>
                </a:solidFill>
                <a:latin typeface="Arial"/>
                <a:cs typeface="Arial"/>
              </a:endParaRPr>
            </a:p>
            <a:p>
              <a:endParaRPr lang="en-US" sz="1200" dirty="0">
                <a:solidFill>
                  <a:srgbClr val="FF0000"/>
                </a:solidFill>
                <a:latin typeface="Arial"/>
                <a:cs typeface="Arial"/>
              </a:endParaRPr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4281792" y="165511"/>
            <a:ext cx="1746441" cy="1719342"/>
            <a:chOff x="4180192" y="135031"/>
            <a:chExt cx="1746441" cy="1719342"/>
          </a:xfrm>
        </p:grpSpPr>
        <p:sp>
          <p:nvSpPr>
            <p:cNvPr id="118" name="Circular Arrow 117"/>
            <p:cNvSpPr/>
            <p:nvPr/>
          </p:nvSpPr>
          <p:spPr>
            <a:xfrm flipH="1">
              <a:off x="4180192" y="135031"/>
              <a:ext cx="1746441" cy="1719342"/>
            </a:xfrm>
            <a:prstGeom prst="circularArrow">
              <a:avLst>
                <a:gd name="adj1" fmla="val 0"/>
                <a:gd name="adj2" fmla="val 1171915"/>
                <a:gd name="adj3" fmla="val 20477540"/>
                <a:gd name="adj4" fmla="val 16167873"/>
                <a:gd name="adj5" fmla="val 4245"/>
              </a:avLst>
            </a:prstGeom>
            <a:solidFill>
              <a:srgbClr val="FD5A48"/>
            </a:solidFill>
            <a:ln>
              <a:solidFill>
                <a:srgbClr val="FD5A48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1400" dirty="0">
                <a:solidFill>
                  <a:srgbClr val="21FF06"/>
                </a:solidFill>
                <a:latin typeface="Arial"/>
                <a:cs typeface="Arial"/>
              </a:endParaRPr>
            </a:p>
          </p:txBody>
        </p:sp>
        <p:sp>
          <p:nvSpPr>
            <p:cNvPr id="119" name="Circular Arrow 118"/>
            <p:cNvSpPr/>
            <p:nvPr/>
          </p:nvSpPr>
          <p:spPr>
            <a:xfrm flipH="1">
              <a:off x="4422386" y="373585"/>
              <a:ext cx="1261813" cy="1242234"/>
            </a:xfrm>
            <a:prstGeom prst="circularArrow">
              <a:avLst>
                <a:gd name="adj1" fmla="val 0"/>
                <a:gd name="adj2" fmla="val 1171915"/>
                <a:gd name="adj3" fmla="val 20477540"/>
                <a:gd name="adj4" fmla="val 16167873"/>
                <a:gd name="adj5" fmla="val 4245"/>
              </a:avLst>
            </a:prstGeom>
            <a:solidFill>
              <a:srgbClr val="79D44D"/>
            </a:solidFill>
            <a:ln>
              <a:solidFill>
                <a:srgbClr val="79D44D"/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1400" dirty="0">
                <a:solidFill>
                  <a:srgbClr val="21FF06"/>
                </a:solidFill>
                <a:latin typeface="Arial"/>
                <a:cs typeface="Arial"/>
              </a:endParaRPr>
            </a:p>
          </p:txBody>
        </p:sp>
        <p:sp>
          <p:nvSpPr>
            <p:cNvPr id="120" name="Circular Arrow 119"/>
            <p:cNvSpPr/>
            <p:nvPr/>
          </p:nvSpPr>
          <p:spPr>
            <a:xfrm flipH="1">
              <a:off x="4602467" y="599397"/>
              <a:ext cx="886619" cy="790610"/>
            </a:xfrm>
            <a:prstGeom prst="circularArrow">
              <a:avLst>
                <a:gd name="adj1" fmla="val 0"/>
                <a:gd name="adj2" fmla="val 1171915"/>
                <a:gd name="adj3" fmla="val 20477540"/>
                <a:gd name="adj4" fmla="val 16167873"/>
                <a:gd name="adj5" fmla="val 4245"/>
              </a:avLst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txBody>
            <a:bodyPr wrap="square" rtlCol="0" anchor="ctr">
              <a:spAutoFit/>
            </a:bodyPr>
            <a:lstStyle/>
            <a:p>
              <a:pPr algn="ctr"/>
              <a:endParaRPr lang="en-US" sz="1400" dirty="0">
                <a:solidFill>
                  <a:srgbClr val="21FF06"/>
                </a:solidFill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3702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140</Words>
  <Application>Microsoft Macintosh PowerPoint</Application>
  <PresentationFormat>On-screen Show (4:3)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姚 万烜</dc:creator>
  <cp:lastModifiedBy>姚 万烜</cp:lastModifiedBy>
  <cp:revision>1</cp:revision>
  <dcterms:created xsi:type="dcterms:W3CDTF">2020-10-07T15:23:40Z</dcterms:created>
  <dcterms:modified xsi:type="dcterms:W3CDTF">2020-10-07T15:25:48Z</dcterms:modified>
</cp:coreProperties>
</file>