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clrMru>
    <a:srgbClr val="83D90A"/>
    <a:srgbClr val="3DD90A"/>
    <a:srgbClr val="1FD90A"/>
    <a:srgbClr val="7BFF90"/>
    <a:srgbClr val="2BFF7B"/>
    <a:srgbClr val="27F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/>
    <p:restoredTop sz="94599"/>
  </p:normalViewPr>
  <p:slideViewPr>
    <p:cSldViewPr snapToGrid="0" snapToObjects="1">
      <p:cViewPr varScale="1">
        <p:scale>
          <a:sx n="129" d="100"/>
          <a:sy n="129" d="100"/>
        </p:scale>
        <p:origin x="-424" y="-96"/>
      </p:cViewPr>
      <p:guideLst>
        <p:guide orient="horz" pos="2415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825D-702B-DF4E-93D2-8C9C3674B0D7}" type="datetimeFigureOut">
              <a:rPr lang="en-US" smtClean="0"/>
              <a:t>11.03.22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4C70-4575-544A-ADD4-B5726E0E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9DFA-89AB-224D-A74C-3FBBD38522C7}" type="datetimeFigureOut">
              <a:rPr lang="en-US" smtClean="0"/>
              <a:t>11.03.22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821B-B656-FD45-AC4A-B7C4C9FB4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0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2821B-B656-FD45-AC4A-B7C4C9FB41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C5789-87E9-3F4E-A314-2A654C35C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83CD40-C28D-FF4D-902D-2957BD434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EF59F-3E5D-1F4F-B00D-A6D94E45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D07A0F-A8B0-134F-BC4C-919B76FC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7798BF-3330-9448-A430-F99A35BC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007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7F05E-80B6-2D4A-B7DC-20802606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06586D-EE82-3E4D-BDD0-629B2B2ED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58E74-14FE-174E-AA9E-6D05411D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82D350-7AB6-C84A-8DC1-DFE6FF92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ADA72-CF60-AF45-B6F0-9A3CBEEF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888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318F6B-D259-DD43-92B2-11F85285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684F23-99A0-3148-91D2-5922A386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DDACD-75C3-9945-BC17-01A64033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78316A-7BB1-EE44-A120-229280C8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C9464-2CF4-1046-BC6F-F982DDF6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420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A38F8-71DF-D642-A342-DF10E535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1A068-113A-E147-B9C0-B11BC381D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C21261-01AE-5D49-9BD2-7C3A2CC9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D3A77-B60E-7544-9255-3F8A1D86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925F44-00AE-2C4B-A1D1-45E9B66C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62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6772D-E80F-004C-AF9D-B1935075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31616C-EF6E-5E47-95E6-9C8F2DE70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9B17B-FC7F-AF4D-B2D5-37074AE3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32E82C-56B1-F34C-A64C-4B4987E5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E45EF-EBC7-7A4B-A6DF-544B114D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27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0965D-C3E5-EF44-A576-47676798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F2460-72A4-924E-AF55-E37C8C6AB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61C535-1A45-C648-AC96-38E9E52DC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8DD1E4-92EF-2C4F-AEB8-E301D32D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62AF00-4101-664C-A457-0CB338B1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848AB-65C1-1644-A302-053BC9AD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79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9EC73-C379-6449-A16A-3B4C3AC0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4D78C-2AE2-1D41-AE66-CA346FC5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B73251-7283-4040-9FC0-3DC7A546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EACE63-3EAC-A54E-AA03-7389EF8ED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BA229C-F58B-2A42-AB4E-1952C4C56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A74A69-BEC1-3E4A-BF7D-FDB9E752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E00912-6DC4-C041-A7FF-7F58FFCB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9A1855-E424-514E-BF60-24BC496C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2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CA7EC-E1FF-524F-B876-26443118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316F5-4347-C743-9664-AA2AEAA1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EFC65E-814A-F641-8CF3-F9447EE5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3C2D20-0899-0D49-9B52-38930412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31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0FCC16-C5FA-AB4F-B41F-1EEB4C65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D3E63F-EB79-B04A-9FBF-91A61735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C0A825-E5E5-074A-A5BB-0BA47C66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5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03A32-0EEC-394B-9919-FC2DA182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F2890-9471-4048-9AE3-720F6E27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AE4AD3-F95A-C843-823C-9C96E0304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D6C11A-8FAB-B447-846A-74D15AAE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71021-64CE-B144-9965-E2B3A735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569ADF-7D0F-B549-A435-82AF0CE1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678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6962E-7299-964D-B9EC-A5194C52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4244DD-B726-0343-85F6-DE409D815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54F0BC-8331-CE4B-87B4-E94B68E0D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07D76D-2291-E545-BFCE-ED5F63C4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BA1F34-B9F9-D949-B8F0-35F43362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778D21-7F6E-E84E-9027-C4FA857D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77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57B970-CA8F-2B47-A0B4-6259FDF5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C1C8EB-BA7C-344C-B06A-6C32F6FB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D3872D-C225-6248-8256-775FD96B9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C50D-D063-D145-B213-CC49E012F5E4}" type="datetimeFigureOut">
              <a:rPr lang="x-none" smtClean="0"/>
              <a:t>11.03.22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F7DB3-9E7E-524A-BE29-0AE099A76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D0C794-60BD-434A-9D2C-930884AE5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443A-C637-804F-96EC-96B81C4CD2A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7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20755" y="-35252"/>
            <a:ext cx="12481336" cy="6897788"/>
            <a:chOff x="-120755" y="-35252"/>
            <a:chExt cx="12481336" cy="6897788"/>
          </a:xfrm>
        </p:grpSpPr>
        <p:pic>
          <p:nvPicPr>
            <p:cNvPr id="8" name="Picture 7" descr="background.png"/>
            <p:cNvPicPr>
              <a:picLocks noChangeAspect="1"/>
            </p:cNvPicPr>
            <p:nvPr/>
          </p:nvPicPr>
          <p:blipFill>
            <a:blip r:embed="rId3">
              <a:alphaModFix amt="6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000"/>
                      </a14:imgEffect>
                      <a14:imgEffect>
                        <a14:brightnessContrast bright="7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2000" cy="683767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-2226" y="-35252"/>
              <a:ext cx="12213746" cy="6897788"/>
            </a:xfrm>
            <a:prstGeom prst="rect">
              <a:avLst/>
            </a:prstGeom>
            <a:gradFill>
              <a:gsLst>
                <a:gs pos="0">
                  <a:schemeClr val="accent2">
                    <a:alpha val="32000"/>
                  </a:schemeClr>
                </a:gs>
                <a:gs pos="34000">
                  <a:schemeClr val="accent6">
                    <a:lumMod val="40000"/>
                    <a:lumOff val="60000"/>
                    <a:alpha val="62000"/>
                  </a:schemeClr>
                </a:gs>
                <a:gs pos="100000">
                  <a:schemeClr val="accent1">
                    <a:alpha val="51000"/>
                  </a:schemeClr>
                </a:gs>
              </a:gsLst>
            </a:gradFill>
            <a:ln w="57150" cmpd="sng">
              <a:noFill/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805260-37C8-F746-B738-F58CA0D847A8}"/>
                </a:ext>
              </a:extLst>
            </p:cNvPr>
            <p:cNvSpPr/>
            <p:nvPr/>
          </p:nvSpPr>
          <p:spPr>
            <a:xfrm>
              <a:off x="4564412" y="1208790"/>
              <a:ext cx="1372134" cy="1302327"/>
            </a:xfrm>
            <a:prstGeom prst="roundRect">
              <a:avLst/>
            </a:prstGeom>
            <a:solidFill>
              <a:srgbClr val="1FD90A">
                <a:alpha val="15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indent="180975"/>
              <a:r>
                <a:rPr lang="en-US" b="1" dirty="0" smtClean="0">
                  <a:solidFill>
                    <a:srgbClr val="000000"/>
                  </a:solidFill>
                </a:rPr>
                <a:t>Grazing</a:t>
              </a:r>
            </a:p>
            <a:p>
              <a:pPr indent="180975"/>
              <a:r>
                <a:rPr lang="en-US" b="1" dirty="0" smtClean="0">
                  <a:solidFill>
                    <a:srgbClr val="000000"/>
                  </a:solidFill>
                </a:rPr>
                <a:t>&amp; light</a:t>
              </a:r>
            </a:p>
            <a:p>
              <a:pPr indent="180975"/>
              <a:r>
                <a:rPr lang="en-US" b="1" dirty="0" smtClean="0">
                  <a:solidFill>
                    <a:srgbClr val="000000"/>
                  </a:solidFill>
                </a:rPr>
                <a:t>control</a:t>
              </a:r>
              <a:endParaRPr lang="x-none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8DA991E-BBF9-0540-9450-450AE289F6ED}"/>
                </a:ext>
              </a:extLst>
            </p:cNvPr>
            <p:cNvSpPr/>
            <p:nvPr/>
          </p:nvSpPr>
          <p:spPr>
            <a:xfrm>
              <a:off x="499822" y="1208790"/>
              <a:ext cx="2790152" cy="1302327"/>
            </a:xfrm>
            <a:prstGeom prst="roundRect">
              <a:avLst/>
            </a:prstGeom>
            <a:solidFill>
              <a:srgbClr val="83D90A">
                <a:alpha val="10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indent="446088">
                <a:lnSpc>
                  <a:spcPct val="130000"/>
                </a:lnSpc>
              </a:pPr>
              <a:r>
                <a:rPr lang="en-GB" b="1" dirty="0" err="1" smtClean="0">
                  <a:solidFill>
                    <a:srgbClr val="000000"/>
                  </a:solidFill>
                </a:rPr>
                <a:t>Diazotroph</a:t>
              </a:r>
              <a:r>
                <a:rPr lang="en-GB" b="1" dirty="0" smtClean="0">
                  <a:solidFill>
                    <a:srgbClr val="000000"/>
                  </a:solidFill>
                </a:rPr>
                <a:t> </a:t>
              </a:r>
              <a:r>
                <a:rPr lang="en-GB" b="1" dirty="0">
                  <a:solidFill>
                    <a:srgbClr val="000000"/>
                  </a:solidFill>
                </a:rPr>
                <a:t>PP</a:t>
              </a:r>
            </a:p>
            <a:p>
              <a:pPr indent="446088">
                <a:lnSpc>
                  <a:spcPct val="130000"/>
                </a:lnSpc>
              </a:pPr>
              <a:r>
                <a:rPr lang="en-GB" b="1" dirty="0" smtClean="0">
                  <a:solidFill>
                    <a:srgbClr val="000000"/>
                  </a:solidFill>
                </a:rPr>
                <a:t>N</a:t>
              </a:r>
              <a:r>
                <a:rPr lang="en-GB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GB" b="1" dirty="0" smtClean="0">
                  <a:solidFill>
                    <a:srgbClr val="000000"/>
                  </a:solidFill>
                </a:rPr>
                <a:t> </a:t>
              </a:r>
              <a:r>
                <a:rPr lang="en-GB" b="1" dirty="0">
                  <a:solidFill>
                    <a:srgbClr val="000000"/>
                  </a:solidFill>
                </a:rPr>
                <a:t>fixation</a:t>
              </a:r>
              <a:endParaRPr lang="x-none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E197070F-B697-6F45-8DB0-F03BCE280AEE}"/>
                </a:ext>
              </a:extLst>
            </p:cNvPr>
            <p:cNvSpPr/>
            <p:nvPr/>
          </p:nvSpPr>
          <p:spPr>
            <a:xfrm>
              <a:off x="8732062" y="1208790"/>
              <a:ext cx="2790152" cy="1302327"/>
            </a:xfrm>
            <a:prstGeom prst="roundRect">
              <a:avLst/>
            </a:prstGeom>
            <a:solidFill>
              <a:srgbClr val="83D90A">
                <a:alpha val="10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indent="446088">
                <a:lnSpc>
                  <a:spcPct val="130000"/>
                </a:lnSpc>
              </a:pPr>
              <a:r>
                <a:rPr lang="en-GB" b="1" dirty="0">
                  <a:solidFill>
                    <a:srgbClr val="000000"/>
                  </a:solidFill>
                </a:rPr>
                <a:t>D</a:t>
              </a:r>
              <a:r>
                <a:rPr lang="x-none" b="1" dirty="0">
                  <a:solidFill>
                    <a:srgbClr val="000000"/>
                  </a:solidFill>
                </a:rPr>
                <a:t>iazotroph PP</a:t>
              </a:r>
            </a:p>
            <a:p>
              <a:pPr indent="446088">
                <a:lnSpc>
                  <a:spcPct val="130000"/>
                </a:lnSpc>
              </a:pPr>
              <a:r>
                <a:rPr lang="x-none" b="1" dirty="0">
                  <a:solidFill>
                    <a:srgbClr val="000000"/>
                  </a:solidFill>
                </a:rPr>
                <a:t>N2 fixation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6F3045B9-BC53-6944-9DF4-A69AF746989C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72" y="953520"/>
              <a:ext cx="15436" cy="5802516"/>
            </a:xfrm>
            <a:prstGeom prst="line">
              <a:avLst/>
            </a:prstGeom>
            <a:ln w="60325">
              <a:solidFill>
                <a:schemeClr val="tx1">
                  <a:alpha val="28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20BA65D8-C2A7-674C-B79A-43059DC4325F}"/>
                </a:ext>
              </a:extLst>
            </p:cNvPr>
            <p:cNvSpPr/>
            <p:nvPr/>
          </p:nvSpPr>
          <p:spPr>
            <a:xfrm>
              <a:off x="6082135" y="1208790"/>
              <a:ext cx="1372134" cy="1302327"/>
            </a:xfrm>
            <a:prstGeom prst="roundRect">
              <a:avLst/>
            </a:prstGeom>
            <a:solidFill>
              <a:srgbClr val="1FD90A">
                <a:alpha val="15000"/>
              </a:srgb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Iron</a:t>
              </a:r>
              <a:endParaRPr lang="en-US" b="1" dirty="0">
                <a:solidFill>
                  <a:srgbClr val="000000"/>
                </a:solidFill>
              </a:endParaRP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(</a:t>
              </a:r>
              <a:r>
                <a:rPr lang="en-US" b="1" dirty="0">
                  <a:solidFill>
                    <a:srgbClr val="000000"/>
                  </a:solidFill>
                </a:rPr>
                <a:t>nutrient)</a:t>
              </a: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control</a:t>
              </a:r>
              <a:endParaRPr lang="x-none" b="1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02E0B81F-4BFA-8442-B946-234D18601544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3341460" y="1859954"/>
              <a:ext cx="122295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0574B179-FC35-F44F-85E1-B59C13FEBC57}"/>
                </a:ext>
              </a:extLst>
            </p:cNvPr>
            <p:cNvCxnSpPr>
              <a:cxnSpLocks/>
              <a:stCxn id="46" idx="3"/>
              <a:endCxn id="12" idx="1"/>
            </p:cNvCxnSpPr>
            <p:nvPr/>
          </p:nvCxnSpPr>
          <p:spPr>
            <a:xfrm>
              <a:off x="7454269" y="1859954"/>
              <a:ext cx="127779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154EAF1-2647-2042-8235-081A827E1C1B}"/>
                </a:ext>
              </a:extLst>
            </p:cNvPr>
            <p:cNvSpPr/>
            <p:nvPr/>
          </p:nvSpPr>
          <p:spPr>
            <a:xfrm>
              <a:off x="2708011" y="4006280"/>
              <a:ext cx="6300363" cy="139219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85000">
                  <a:schemeClr val="accent1">
                    <a:tint val="44500"/>
                    <a:satMod val="160000"/>
                    <a:alpha val="41000"/>
                  </a:schemeClr>
                </a:gs>
                <a:gs pos="100000">
                  <a:schemeClr val="accent1">
                    <a:lumMod val="88000"/>
                    <a:lumOff val="12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x-none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656AE1D-C989-2A45-87A3-2FEF494F43CC}"/>
                </a:ext>
              </a:extLst>
            </p:cNvPr>
            <p:cNvSpPr txBox="1"/>
            <p:nvPr/>
          </p:nvSpPr>
          <p:spPr>
            <a:xfrm>
              <a:off x="6115847" y="2803642"/>
              <a:ext cx="10700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</a:t>
              </a:r>
              <a:r>
                <a:rPr lang="x-none" sz="1600" b="1" dirty="0"/>
                <a:t>educed</a:t>
              </a:r>
            </a:p>
            <a:p>
              <a:r>
                <a:rPr lang="x-none" sz="1600" b="1" dirty="0"/>
                <a:t>upweilling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74895AB-6FC4-ED48-8DD0-5EC39D0FCADA}"/>
                </a:ext>
              </a:extLst>
            </p:cNvPr>
            <p:cNvSpPr txBox="1"/>
            <p:nvPr/>
          </p:nvSpPr>
          <p:spPr>
            <a:xfrm>
              <a:off x="7556168" y="3633810"/>
              <a:ext cx="74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Export</a:t>
              </a:r>
              <a:endParaRPr lang="x-none" sz="1600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A155F871-A1A5-F64F-B338-1105E30D7306}"/>
                </a:ext>
              </a:extLst>
            </p:cNvPr>
            <p:cNvSpPr txBox="1"/>
            <p:nvPr/>
          </p:nvSpPr>
          <p:spPr>
            <a:xfrm>
              <a:off x="4791557" y="3633810"/>
              <a:ext cx="74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Export</a:t>
              </a:r>
              <a:endParaRPr lang="x-none" sz="16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20904616-4382-ED4C-96E4-599C007C9DE3}"/>
                </a:ext>
              </a:extLst>
            </p:cNvPr>
            <p:cNvSpPr txBox="1"/>
            <p:nvPr/>
          </p:nvSpPr>
          <p:spPr>
            <a:xfrm>
              <a:off x="4808997" y="4805883"/>
              <a:ext cx="1416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Denitrification</a:t>
              </a:r>
              <a:endParaRPr lang="x-none" sz="1600" b="1" dirty="0"/>
            </a:p>
          </p:txBody>
        </p:sp>
        <p:sp>
          <p:nvSpPr>
            <p:cNvPr id="89" name="U-turn Arrow 88">
              <a:extLst>
                <a:ext uri="{FF2B5EF4-FFF2-40B4-BE49-F238E27FC236}">
                  <a16:creationId xmlns:a16="http://schemas.microsoft.com/office/drawing/2014/main" xmlns="" id="{02B3AE2C-6B3A-EB49-87B8-559F15520B59}"/>
                </a:ext>
              </a:extLst>
            </p:cNvPr>
            <p:cNvSpPr/>
            <p:nvPr/>
          </p:nvSpPr>
          <p:spPr>
            <a:xfrm rot="10800000" flipH="1">
              <a:off x="1927708" y="2513078"/>
              <a:ext cx="3640695" cy="3955166"/>
            </a:xfrm>
            <a:prstGeom prst="uturnArrow">
              <a:avLst>
                <a:gd name="adj1" fmla="val 2736"/>
                <a:gd name="adj2" fmla="val 4591"/>
                <a:gd name="adj3" fmla="val 16364"/>
                <a:gd name="adj4" fmla="val 12330"/>
                <a:gd name="adj5" fmla="val 26413"/>
              </a:avLst>
            </a:prstGeom>
            <a:solidFill>
              <a:schemeClr val="tx1"/>
            </a:solidFill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88" name="U-turn Arrow 87">
              <a:extLst>
                <a:ext uri="{FF2B5EF4-FFF2-40B4-BE49-F238E27FC236}">
                  <a16:creationId xmlns:a16="http://schemas.microsoft.com/office/drawing/2014/main" xmlns="" id="{F34A15CF-38C7-2949-BBB8-4C378DA25ADB}"/>
                </a:ext>
              </a:extLst>
            </p:cNvPr>
            <p:cNvSpPr/>
            <p:nvPr/>
          </p:nvSpPr>
          <p:spPr>
            <a:xfrm rot="10800000">
              <a:off x="6378664" y="2509158"/>
              <a:ext cx="3814043" cy="3959084"/>
            </a:xfrm>
            <a:prstGeom prst="uturnArrow">
              <a:avLst>
                <a:gd name="adj1" fmla="val 2736"/>
                <a:gd name="adj2" fmla="val 4591"/>
                <a:gd name="adj3" fmla="val 15691"/>
                <a:gd name="adj4" fmla="val 43750"/>
                <a:gd name="adj5" fmla="val 26177"/>
              </a:avLst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CA088DF-3CDE-5046-919C-BAD1B2A1E0E1}"/>
                </a:ext>
              </a:extLst>
            </p:cNvPr>
            <p:cNvSpPr txBox="1"/>
            <p:nvPr/>
          </p:nvSpPr>
          <p:spPr>
            <a:xfrm>
              <a:off x="4814773" y="4376346"/>
              <a:ext cx="1895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Oxygen Deficit Zone</a:t>
              </a:r>
              <a:endParaRPr lang="x-none" sz="1600" b="1" dirty="0"/>
            </a:p>
          </p:txBody>
        </p:sp>
        <p:pic>
          <p:nvPicPr>
            <p:cNvPr id="4" name="Picture 3" descr="Untitled-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661" y="1365390"/>
              <a:ext cx="599723" cy="425803"/>
            </a:xfrm>
            <a:prstGeom prst="rect">
              <a:avLst/>
            </a:prstGeom>
          </p:spPr>
        </p:pic>
        <p:pic>
          <p:nvPicPr>
            <p:cNvPr id="6" name="Picture 5" descr="Untitled-4.png"/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13216">
              <a:off x="1924764" y="529265"/>
              <a:ext cx="1566491" cy="1112209"/>
            </a:xfrm>
            <a:prstGeom prst="rect">
              <a:avLst/>
            </a:prstGeom>
          </p:spPr>
        </p:pic>
        <p:pic>
          <p:nvPicPr>
            <p:cNvPr id="11" name="Picture 10" descr="Untitled-6.png"/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599" y="933261"/>
              <a:ext cx="729199" cy="517731"/>
            </a:xfrm>
            <a:prstGeom prst="rect">
              <a:avLst/>
            </a:prstGeom>
          </p:spPr>
        </p:pic>
        <p:pic>
          <p:nvPicPr>
            <p:cNvPr id="22" name="Picture 21" descr="Untitled-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94580">
              <a:off x="8475825" y="885052"/>
              <a:ext cx="769627" cy="546435"/>
            </a:xfrm>
            <a:prstGeom prst="rect">
              <a:avLst/>
            </a:prstGeom>
          </p:spPr>
        </p:pic>
        <p:pic>
          <p:nvPicPr>
            <p:cNvPr id="27" name="Picture 26" descr="Untitled-8.png"/>
            <p:cNvPicPr>
              <a:picLocks noChangeAspect="1"/>
            </p:cNvPicPr>
            <p:nvPr/>
          </p:nvPicPr>
          <p:blipFill>
            <a:blip r:embed="rId9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82" y="1468107"/>
              <a:ext cx="1021989" cy="725612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EFD8196E-52A7-0648-B171-AF3342282D8A}"/>
                </a:ext>
              </a:extLst>
            </p:cNvPr>
            <p:cNvSpPr/>
            <p:nvPr/>
          </p:nvSpPr>
          <p:spPr>
            <a:xfrm>
              <a:off x="493505" y="5088099"/>
              <a:ext cx="141907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Ignore</a:t>
              </a:r>
            </a:p>
            <a:p>
              <a:r>
                <a:rPr lang="en-US" sz="3600" b="1" dirty="0">
                  <a:solidFill>
                    <a:srgbClr val="FFFFFF"/>
                  </a:solidFill>
                </a:rPr>
                <a:t>Iron</a:t>
              </a:r>
              <a:endParaRPr lang="x-none" sz="36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FD8196E-52A7-0648-B171-AF3342282D8A}"/>
                </a:ext>
              </a:extLst>
            </p:cNvPr>
            <p:cNvSpPr/>
            <p:nvPr/>
          </p:nvSpPr>
          <p:spPr>
            <a:xfrm>
              <a:off x="10613980" y="5105096"/>
              <a:ext cx="112422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With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Iron</a:t>
              </a:r>
              <a:endParaRPr lang="x-none" sz="3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27253" y="182602"/>
              <a:ext cx="2990388" cy="733163"/>
              <a:chOff x="713063" y="199227"/>
              <a:chExt cx="2990388" cy="73316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FD8196E-52A7-0648-B171-AF3342282D8A}"/>
                  </a:ext>
                </a:extLst>
              </p:cNvPr>
              <p:cNvSpPr/>
              <p:nvPr/>
            </p:nvSpPr>
            <p:spPr>
              <a:xfrm>
                <a:off x="1045752" y="199227"/>
                <a:ext cx="26576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b="1" dirty="0"/>
                  <a:t>Oligotrophic region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6B2C7F5F-6EFA-9A40-9657-5A92F8E2313D}"/>
                  </a:ext>
                </a:extLst>
              </p:cNvPr>
              <p:cNvGrpSpPr/>
              <p:nvPr/>
            </p:nvGrpSpPr>
            <p:grpSpPr>
              <a:xfrm>
                <a:off x="713063" y="288284"/>
                <a:ext cx="1439976" cy="644106"/>
                <a:chOff x="5367562" y="416104"/>
                <a:chExt cx="1439976" cy="644106"/>
              </a:xfrm>
            </p:grpSpPr>
            <p:sp>
              <p:nvSpPr>
                <p:cNvPr id="115" name="Cross 114">
                  <a:extLst>
                    <a:ext uri="{FF2B5EF4-FFF2-40B4-BE49-F238E27FC236}">
                      <a16:creationId xmlns:a16="http://schemas.microsoft.com/office/drawing/2014/main" xmlns="" id="{8BDD231B-166E-0043-A50C-D494331B076C}"/>
                    </a:ext>
                  </a:extLst>
                </p:cNvPr>
                <p:cNvSpPr/>
                <p:nvPr/>
              </p:nvSpPr>
              <p:spPr>
                <a:xfrm>
                  <a:off x="5367562" y="416104"/>
                  <a:ext cx="297369" cy="319163"/>
                </a:xfrm>
                <a:prstGeom prst="plus">
                  <a:avLst>
                    <a:gd name="adj" fmla="val 37434"/>
                  </a:avLst>
                </a:prstGeom>
                <a:solidFill>
                  <a:srgbClr val="FF6600">
                    <a:alpha val="78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xmlns="" id="{AFEBA894-C215-3A42-8DFD-0F8499EC4E85}"/>
                    </a:ext>
                  </a:extLst>
                </p:cNvPr>
                <p:cNvSpPr txBox="1"/>
                <p:nvPr/>
              </p:nvSpPr>
              <p:spPr>
                <a:xfrm>
                  <a:off x="5738014" y="690878"/>
                  <a:ext cx="1069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b="1" dirty="0"/>
                    <a:t>Warming</a:t>
                  </a:r>
                </a:p>
              </p:txBody>
            </p:sp>
          </p:grp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1355035" y="3777955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1AF8B83F-1913-434E-82DE-AC278F7E4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7892" y="2487346"/>
              <a:ext cx="8812" cy="114646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B215A4BA-4FC4-AD48-810E-F813CF0612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9782" y="2458444"/>
              <a:ext cx="7109" cy="114009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F017E5E-EA41-4249-952D-F3270326D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9901" y="2672497"/>
              <a:ext cx="5556" cy="156617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 descr="Untitled-8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58659" y="2166854"/>
              <a:ext cx="758136" cy="538276"/>
            </a:xfrm>
            <a:prstGeom prst="rect">
              <a:avLst/>
            </a:prstGeom>
          </p:spPr>
        </p:pic>
        <p:pic>
          <p:nvPicPr>
            <p:cNvPr id="130" name="Picture 129" descr="Untitled-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56419">
              <a:off x="2735281" y="1849799"/>
              <a:ext cx="670021" cy="475715"/>
            </a:xfrm>
            <a:prstGeom prst="rect">
              <a:avLst/>
            </a:prstGeom>
          </p:spPr>
        </p:pic>
        <p:pic>
          <p:nvPicPr>
            <p:cNvPr id="131" name="Picture 130" descr="Untitled-2.png"/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511" y="1247180"/>
              <a:ext cx="955592" cy="678470"/>
            </a:xfrm>
            <a:prstGeom prst="rect">
              <a:avLst/>
            </a:prstGeom>
          </p:spPr>
        </p:pic>
        <p:pic>
          <p:nvPicPr>
            <p:cNvPr id="132" name="Picture 131" descr="Untitled-8.png"/>
            <p:cNvPicPr>
              <a:picLocks noChangeAspect="1"/>
            </p:cNvPicPr>
            <p:nvPr/>
          </p:nvPicPr>
          <p:blipFill>
            <a:blip r:embed="rId9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957" y="1791802"/>
              <a:ext cx="1021989" cy="725612"/>
            </a:xfrm>
            <a:prstGeom prst="rect">
              <a:avLst/>
            </a:prstGeom>
          </p:spPr>
        </p:pic>
        <p:pic>
          <p:nvPicPr>
            <p:cNvPr id="133" name="Picture 132" descr="Untitled-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014" y="2252443"/>
              <a:ext cx="670021" cy="475715"/>
            </a:xfrm>
            <a:prstGeom prst="rect">
              <a:avLst/>
            </a:prstGeom>
          </p:spPr>
        </p:pic>
        <p:pic>
          <p:nvPicPr>
            <p:cNvPr id="134" name="Picture 133" descr="Untitled-2.png"/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4232">
              <a:off x="10234904" y="1415561"/>
              <a:ext cx="955592" cy="678470"/>
            </a:xfrm>
            <a:prstGeom prst="rect">
              <a:avLst/>
            </a:prstGeom>
          </p:spPr>
        </p:pic>
        <p:pic>
          <p:nvPicPr>
            <p:cNvPr id="135" name="Picture 134" descr="Untitled-4.png"/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700" y="1637614"/>
              <a:ext cx="1566491" cy="1112209"/>
            </a:xfrm>
            <a:prstGeom prst="rect">
              <a:avLst/>
            </a:prstGeom>
          </p:spPr>
        </p:pic>
        <p:pic>
          <p:nvPicPr>
            <p:cNvPr id="136" name="Picture 135" descr="Untitled-1.png"/>
            <p:cNvPicPr>
              <a:picLocks noChangeAspect="1"/>
            </p:cNvPicPr>
            <p:nvPr/>
          </p:nvPicPr>
          <p:blipFill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3839">
              <a:off x="4967845" y="674109"/>
              <a:ext cx="1428379" cy="1014149"/>
            </a:xfrm>
            <a:prstGeom prst="rect">
              <a:avLst/>
            </a:prstGeom>
          </p:spPr>
        </p:pic>
        <p:pic>
          <p:nvPicPr>
            <p:cNvPr id="137" name="Picture 136" descr="Untitled-1.png"/>
            <p:cNvPicPr>
              <a:picLocks noChangeAspect="1"/>
            </p:cNvPicPr>
            <p:nvPr/>
          </p:nvPicPr>
          <p:blipFill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79434">
              <a:off x="5796316" y="987910"/>
              <a:ext cx="941421" cy="668409"/>
            </a:xfrm>
            <a:prstGeom prst="rect">
              <a:avLst/>
            </a:prstGeom>
          </p:spPr>
        </p:pic>
        <p:pic>
          <p:nvPicPr>
            <p:cNvPr id="138" name="Picture 137" descr="Untitled-5.png"/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175" y="799141"/>
              <a:ext cx="1073130" cy="761922"/>
            </a:xfrm>
            <a:prstGeom prst="rect">
              <a:avLst/>
            </a:prstGeom>
          </p:spPr>
        </p:pic>
        <p:pic>
          <p:nvPicPr>
            <p:cNvPr id="139" name="Picture 138" descr="Untitled-5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16990" y="857452"/>
              <a:ext cx="609242" cy="432562"/>
            </a:xfrm>
            <a:prstGeom prst="rect">
              <a:avLst/>
            </a:prstGeom>
          </p:spPr>
        </p:pic>
        <p:pic>
          <p:nvPicPr>
            <p:cNvPr id="140" name="Picture 139" descr="Untitled-6.png"/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667" y="909818"/>
              <a:ext cx="1063439" cy="755041"/>
            </a:xfrm>
            <a:prstGeom prst="rect">
              <a:avLst/>
            </a:prstGeom>
          </p:spPr>
        </p:pic>
        <p:pic>
          <p:nvPicPr>
            <p:cNvPr id="141" name="Picture 140" descr="Untitled-6.png"/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846" y="592470"/>
              <a:ext cx="701033" cy="497733"/>
            </a:xfrm>
            <a:prstGeom prst="rect">
              <a:avLst/>
            </a:prstGeom>
          </p:spPr>
        </p:pic>
        <p:pic>
          <p:nvPicPr>
            <p:cNvPr id="142" name="Picture 141" descr="Untitled-3.png"/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376" y="983230"/>
              <a:ext cx="954812" cy="677916"/>
            </a:xfrm>
            <a:prstGeom prst="rect">
              <a:avLst/>
            </a:prstGeom>
          </p:spPr>
        </p:pic>
        <p:pic>
          <p:nvPicPr>
            <p:cNvPr id="143" name="Picture 142" descr="Untitled-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095" y="1085927"/>
              <a:ext cx="769627" cy="546435"/>
            </a:xfrm>
            <a:prstGeom prst="rect">
              <a:avLst/>
            </a:prstGeom>
          </p:spPr>
        </p:pic>
        <p:pic>
          <p:nvPicPr>
            <p:cNvPr id="144" name="Picture 143" descr="Untitled-1.png"/>
            <p:cNvPicPr>
              <a:picLocks noChangeAspect="1"/>
            </p:cNvPicPr>
            <p:nvPr/>
          </p:nvPicPr>
          <p:blipFill>
            <a:blip r:embed="rId11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831" y="446322"/>
              <a:ext cx="1139762" cy="809231"/>
            </a:xfrm>
            <a:prstGeom prst="rect">
              <a:avLst/>
            </a:prstGeom>
          </p:spPr>
        </p:pic>
        <p:pic>
          <p:nvPicPr>
            <p:cNvPr id="145" name="Picture 144" descr="Untitled-7.png"/>
            <p:cNvPicPr>
              <a:picLocks noChangeAspect="1"/>
            </p:cNvPicPr>
            <p:nvPr/>
          </p:nvPicPr>
          <p:blipFill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38" y="714237"/>
              <a:ext cx="769627" cy="546435"/>
            </a:xfrm>
            <a:prstGeom prst="rect">
              <a:avLst/>
            </a:prstGeom>
          </p:spPr>
        </p:pic>
        <p:pic>
          <p:nvPicPr>
            <p:cNvPr id="146" name="Picture 145" descr="Untitled-5.png"/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451" y="739989"/>
              <a:ext cx="1073130" cy="761922"/>
            </a:xfrm>
            <a:prstGeom prst="rect">
              <a:avLst/>
            </a:prstGeom>
          </p:spPr>
        </p:pic>
        <p:pic>
          <p:nvPicPr>
            <p:cNvPr id="147" name="Picture 146" descr="Untitled-4.png"/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75722">
              <a:off x="-332448" y="1381001"/>
              <a:ext cx="1566491" cy="1112209"/>
            </a:xfrm>
            <a:prstGeom prst="rect">
              <a:avLst/>
            </a:prstGeom>
          </p:spPr>
        </p:pic>
        <p:pic>
          <p:nvPicPr>
            <p:cNvPr id="148" name="Picture 147" descr="Untitled-6.png"/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755" y="1411839"/>
              <a:ext cx="729199" cy="517731"/>
            </a:xfrm>
            <a:prstGeom prst="rect">
              <a:avLst/>
            </a:prstGeom>
          </p:spPr>
        </p:pic>
        <p:pic>
          <p:nvPicPr>
            <p:cNvPr id="149" name="Picture 148" descr="Untitled-6.png"/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602" y="2121375"/>
              <a:ext cx="729199" cy="517731"/>
            </a:xfrm>
            <a:prstGeom prst="rect">
              <a:avLst/>
            </a:prstGeom>
          </p:spPr>
        </p:pic>
        <p:pic>
          <p:nvPicPr>
            <p:cNvPr id="150" name="Picture 149" descr="Untitled-2.png"/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59251">
              <a:off x="6765716" y="1740726"/>
              <a:ext cx="749704" cy="532290"/>
            </a:xfrm>
            <a:prstGeom prst="rect">
              <a:avLst/>
            </a:prstGeom>
          </p:spPr>
        </p:pic>
        <p:pic>
          <p:nvPicPr>
            <p:cNvPr id="151" name="Picture 150" descr="Untitled-5.png"/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710" y="953520"/>
              <a:ext cx="714861" cy="507551"/>
            </a:xfrm>
            <a:prstGeom prst="rect">
              <a:avLst/>
            </a:prstGeom>
          </p:spPr>
        </p:pic>
        <p:sp>
          <p:nvSpPr>
            <p:cNvPr id="90" name="Cross 89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627253" y="1371481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Cross 90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627253" y="1751989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138" y="1824889"/>
              <a:ext cx="146605" cy="35435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10417460" y="3777955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567580" y="1328744"/>
              <a:ext cx="797695" cy="461665"/>
              <a:chOff x="3729109" y="2021550"/>
              <a:chExt cx="797695" cy="461665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4A991881-E221-424F-87D4-C4EBD9A518B9}"/>
                  </a:ext>
                </a:extLst>
              </p:cNvPr>
              <p:cNvSpPr txBox="1"/>
              <p:nvPr/>
            </p:nvSpPr>
            <p:spPr>
              <a:xfrm>
                <a:off x="4029853" y="2021550"/>
                <a:ext cx="49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x-none" sz="2400" b="1" dirty="0"/>
                  <a:t>*</a:t>
                </a:r>
              </a:p>
            </p:txBody>
          </p:sp>
          <p:sp>
            <p:nvSpPr>
              <p:cNvPr id="96" name="Cross 95">
                <a:extLst>
                  <a:ext uri="{FF2B5EF4-FFF2-40B4-BE49-F238E27FC236}">
                    <a16:creationId xmlns:a16="http://schemas.microsoft.com/office/drawing/2014/main" xmlns="" id="{8BDD231B-166E-0043-A50C-D494331B076C}"/>
                  </a:ext>
                </a:extLst>
              </p:cNvPr>
              <p:cNvSpPr/>
              <p:nvPr/>
            </p:nvSpPr>
            <p:spPr>
              <a:xfrm>
                <a:off x="3729109" y="2108547"/>
                <a:ext cx="297369" cy="319163"/>
              </a:xfrm>
              <a:prstGeom prst="plus">
                <a:avLst>
                  <a:gd name="adj" fmla="val 37434"/>
                </a:avLst>
              </a:prstGeom>
              <a:solidFill>
                <a:srgbClr val="FF6600">
                  <a:alpha val="78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8" name="Cross 97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4419419" y="3679087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Cross 98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4419419" y="4376346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Cross 99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4419419" y="4831626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816355" y="1301176"/>
              <a:ext cx="836690" cy="461665"/>
              <a:chOff x="7711367" y="2027023"/>
              <a:chExt cx="836690" cy="461665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50438765-C7A9-C043-B02C-031AC281FDD1}"/>
                  </a:ext>
                </a:extLst>
              </p:cNvPr>
              <p:cNvSpPr txBox="1"/>
              <p:nvPr/>
            </p:nvSpPr>
            <p:spPr>
              <a:xfrm>
                <a:off x="8051106" y="2027023"/>
                <a:ext cx="49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x-none" sz="2400" b="1" dirty="0"/>
                  <a:t>*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35B5A5FD-05EB-1440-8961-DD480043E95B}"/>
                  </a:ext>
                </a:extLst>
              </p:cNvPr>
              <p:cNvSpPr/>
              <p:nvPr/>
            </p:nvSpPr>
            <p:spPr>
              <a:xfrm>
                <a:off x="7711367" y="2232545"/>
                <a:ext cx="339739" cy="111716"/>
              </a:xfrm>
              <a:prstGeom prst="rect">
                <a:avLst/>
              </a:prstGeom>
              <a:solidFill>
                <a:schemeClr val="accent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6195562" y="2676509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7174277" y="3790099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7174277" y="4471470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35B5A5FD-05EB-1440-8961-DD480043E95B}"/>
                </a:ext>
              </a:extLst>
            </p:cNvPr>
            <p:cNvSpPr/>
            <p:nvPr/>
          </p:nvSpPr>
          <p:spPr>
            <a:xfrm>
              <a:off x="7174277" y="4931200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7" name="Cross 106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5025" y="1918159"/>
              <a:ext cx="144000" cy="154554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8926638" y="1801462"/>
              <a:ext cx="221536" cy="24595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4436581" y="182602"/>
              <a:ext cx="2711388" cy="743647"/>
              <a:chOff x="713063" y="188743"/>
              <a:chExt cx="2711388" cy="74364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FD8196E-52A7-0648-B171-AF3342282D8A}"/>
                  </a:ext>
                </a:extLst>
              </p:cNvPr>
              <p:cNvSpPr/>
              <p:nvPr/>
            </p:nvSpPr>
            <p:spPr>
              <a:xfrm>
                <a:off x="1065512" y="188743"/>
                <a:ext cx="23589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U</a:t>
                </a:r>
                <a:r>
                  <a:rPr lang="x-none" sz="2400" b="1" dirty="0"/>
                  <a:t>pwelling region</a:t>
                </a: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6B2C7F5F-6EFA-9A40-9657-5A92F8E2313D}"/>
                  </a:ext>
                </a:extLst>
              </p:cNvPr>
              <p:cNvGrpSpPr/>
              <p:nvPr/>
            </p:nvGrpSpPr>
            <p:grpSpPr>
              <a:xfrm>
                <a:off x="713063" y="288284"/>
                <a:ext cx="1439976" cy="644106"/>
                <a:chOff x="5367562" y="416104"/>
                <a:chExt cx="1439976" cy="644106"/>
              </a:xfrm>
            </p:grpSpPr>
            <p:sp>
              <p:nvSpPr>
                <p:cNvPr id="112" name="Cross 111">
                  <a:extLst>
                    <a:ext uri="{FF2B5EF4-FFF2-40B4-BE49-F238E27FC236}">
                      <a16:creationId xmlns:a16="http://schemas.microsoft.com/office/drawing/2014/main" xmlns="" id="{8BDD231B-166E-0043-A50C-D494331B076C}"/>
                    </a:ext>
                  </a:extLst>
                </p:cNvPr>
                <p:cNvSpPr/>
                <p:nvPr/>
              </p:nvSpPr>
              <p:spPr>
                <a:xfrm>
                  <a:off x="5367562" y="416104"/>
                  <a:ext cx="297369" cy="319163"/>
                </a:xfrm>
                <a:prstGeom prst="plus">
                  <a:avLst>
                    <a:gd name="adj" fmla="val 37434"/>
                  </a:avLst>
                </a:prstGeom>
                <a:solidFill>
                  <a:srgbClr val="FF6600">
                    <a:alpha val="78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FEBA894-C215-3A42-8DFD-0F8499EC4E85}"/>
                    </a:ext>
                  </a:extLst>
                </p:cNvPr>
                <p:cNvSpPr txBox="1"/>
                <p:nvPr/>
              </p:nvSpPr>
              <p:spPr>
                <a:xfrm>
                  <a:off x="5738014" y="690878"/>
                  <a:ext cx="1069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b="1" dirty="0"/>
                    <a:t>Warming</a:t>
                  </a: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8886295" y="182602"/>
              <a:ext cx="2990388" cy="733163"/>
              <a:chOff x="713063" y="199227"/>
              <a:chExt cx="2990388" cy="73316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FD8196E-52A7-0648-B171-AF3342282D8A}"/>
                  </a:ext>
                </a:extLst>
              </p:cNvPr>
              <p:cNvSpPr/>
              <p:nvPr/>
            </p:nvSpPr>
            <p:spPr>
              <a:xfrm>
                <a:off x="1045752" y="199227"/>
                <a:ext cx="26576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x-none" sz="2400" b="1" dirty="0"/>
                  <a:t>Oligotrophic region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6B2C7F5F-6EFA-9A40-9657-5A92F8E2313D}"/>
                  </a:ext>
                </a:extLst>
              </p:cNvPr>
              <p:cNvGrpSpPr/>
              <p:nvPr/>
            </p:nvGrpSpPr>
            <p:grpSpPr>
              <a:xfrm>
                <a:off x="713063" y="288284"/>
                <a:ext cx="1439976" cy="644106"/>
                <a:chOff x="5367562" y="416104"/>
                <a:chExt cx="1439976" cy="644106"/>
              </a:xfrm>
            </p:grpSpPr>
            <p:sp>
              <p:nvSpPr>
                <p:cNvPr id="121" name="Cross 120">
                  <a:extLst>
                    <a:ext uri="{FF2B5EF4-FFF2-40B4-BE49-F238E27FC236}">
                      <a16:creationId xmlns:a16="http://schemas.microsoft.com/office/drawing/2014/main" xmlns="" id="{8BDD231B-166E-0043-A50C-D494331B076C}"/>
                    </a:ext>
                  </a:extLst>
                </p:cNvPr>
                <p:cNvSpPr/>
                <p:nvPr/>
              </p:nvSpPr>
              <p:spPr>
                <a:xfrm>
                  <a:off x="5367562" y="416104"/>
                  <a:ext cx="297369" cy="319163"/>
                </a:xfrm>
                <a:prstGeom prst="plus">
                  <a:avLst>
                    <a:gd name="adj" fmla="val 37434"/>
                  </a:avLst>
                </a:prstGeom>
                <a:solidFill>
                  <a:srgbClr val="FF6600">
                    <a:alpha val="78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xmlns="" id="{AFEBA894-C215-3A42-8DFD-0F8499EC4E85}"/>
                    </a:ext>
                  </a:extLst>
                </p:cNvPr>
                <p:cNvSpPr txBox="1"/>
                <p:nvPr/>
              </p:nvSpPr>
              <p:spPr>
                <a:xfrm>
                  <a:off x="5738014" y="690878"/>
                  <a:ext cx="10695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x-none" b="1" dirty="0"/>
                    <a:t>Warming</a:t>
                  </a:r>
                </a:p>
              </p:txBody>
            </p:sp>
          </p:grpSp>
        </p:grpSp>
        <p:sp>
          <p:nvSpPr>
            <p:cNvPr id="123" name="Cross 122">
              <a:extLst>
                <a:ext uri="{FF2B5EF4-FFF2-40B4-BE49-F238E27FC236}">
                  <a16:creationId xmlns:a16="http://schemas.microsoft.com/office/drawing/2014/main" xmlns="" id="{8BDD231B-166E-0043-A50C-D494331B076C}"/>
                </a:ext>
              </a:extLst>
            </p:cNvPr>
            <p:cNvSpPr/>
            <p:nvPr/>
          </p:nvSpPr>
          <p:spPr>
            <a:xfrm>
              <a:off x="8888556" y="1399531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25" name="Picture 124" descr="Untitled-7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38471">
              <a:off x="5399119" y="2172798"/>
              <a:ext cx="670021" cy="475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98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17580</TotalTime>
  <Words>43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姚万烜</dc:creator>
  <cp:lastModifiedBy>wyao</cp:lastModifiedBy>
  <cp:revision>67</cp:revision>
  <cp:lastPrinted>2022-02-10T17:29:25Z</cp:lastPrinted>
  <dcterms:created xsi:type="dcterms:W3CDTF">2020-05-13T01:17:54Z</dcterms:created>
  <dcterms:modified xsi:type="dcterms:W3CDTF">2022-03-11T12:42:06Z</dcterms:modified>
</cp:coreProperties>
</file>