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9" r:id="rId2"/>
  </p:sldIdLst>
  <p:sldSz cx="12192000" cy="6858000"/>
  <p:notesSz cx="6858000" cy="9144000"/>
  <p:defaultTextStyle>
    <a:defPPr>
      <a:defRPr lang="en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621"/>
    <p:restoredTop sz="94694"/>
  </p:normalViewPr>
  <p:slideViewPr>
    <p:cSldViewPr snapToGrid="0" snapToObjects="1">
      <p:cViewPr varScale="1">
        <p:scale>
          <a:sx n="104" d="100"/>
          <a:sy n="104" d="100"/>
        </p:scale>
        <p:origin x="232" y="72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4069A3-4A20-C54F-926D-462AD58A3DB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2308DCF-B2A0-7947-9734-F58B983BA05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GB"/>
              <a:t>Click to edit Master subtitle style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403F25E-B50A-3B41-A8C3-9FAFD51F1FA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A014-855C-9144-9EDE-FCD2A8AB7486}" type="datetimeFigureOut">
              <a:rPr lang="en-DE" smtClean="0"/>
              <a:t>07.10.20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7FB6D45-5DB4-3A40-BD03-FD295AD0AAC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4FDBFA-761C-EC48-9F42-6FAF70D38C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BD9-391D-C447-95DB-6EA382B54D0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43893058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318D8C-4E9D-DA47-A5AB-97B049B98FE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48DFBE9-9572-1843-9A42-AAD4862F74A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B05F9D0-22BB-7649-914F-EEB5DDAC56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A014-855C-9144-9EDE-FCD2A8AB7486}" type="datetimeFigureOut">
              <a:rPr lang="en-DE" smtClean="0"/>
              <a:t>07.10.20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5A2F83C-6F88-414D-8B5F-96F14DC38E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A0B91D-03CB-AE4B-AB2A-DFB4E8F1F1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BD9-391D-C447-95DB-6EA382B54D0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494635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659CEDF-8F37-7D4D-92FC-AE47EA1A6C8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E618A40-07DB-104F-B53A-088B4B0B9D8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7AE8FA5-60C7-584F-B712-A1CBB07881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A014-855C-9144-9EDE-FCD2A8AB7486}" type="datetimeFigureOut">
              <a:rPr lang="en-DE" smtClean="0"/>
              <a:t>07.10.20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4A8E88A-2F88-C24F-A600-BE5B244F81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26B1AC-D72A-7B46-B1A7-EFB2DB5EF3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BD9-391D-C447-95DB-6EA382B54D0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76610230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D75697-B12A-ED41-8B0E-3A1AC562161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712D15-AEF4-EE40-A80E-55561F13B50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8F620D4-1946-A749-A68C-7246F429046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A014-855C-9144-9EDE-FCD2A8AB7486}" type="datetimeFigureOut">
              <a:rPr lang="en-DE" smtClean="0"/>
              <a:t>07.10.20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A4FA15E-B387-DA4A-889B-9246336225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A415787-8689-274A-8FCB-87B43A6BE1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BD9-391D-C447-95DB-6EA382B54D0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4649100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FD5456-CA25-5447-9BB4-8A158BC59D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BCF9AA4-148B-F845-B773-157005CE9DC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EC1FF-CB5D-4844-9DEB-0A1DB6F9DD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A014-855C-9144-9EDE-FCD2A8AB7486}" type="datetimeFigureOut">
              <a:rPr lang="en-DE" smtClean="0"/>
              <a:t>07.10.20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6BC41A-DCE2-ED47-B75D-D0D2AFCA42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21B271D-0CB1-7849-8C93-28F964773BC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BD9-391D-C447-95DB-6EA382B54D0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7921979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60C9CE-24AA-F34E-877F-9FD6D325EBA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6417D3D-CF50-7B44-8236-EEC3E643E8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44FCEBC-092E-7846-AF08-F0E63B3F809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01D3C22-C9E8-8048-AD87-1633F4E562A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A014-855C-9144-9EDE-FCD2A8AB7486}" type="datetimeFigureOut">
              <a:rPr lang="en-DE" smtClean="0"/>
              <a:t>07.10.20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B3D3571-815A-9D45-8524-93D6204613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68194BE-A7D7-DF4F-8D28-E5FB8CF6DB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BD9-391D-C447-95DB-6EA382B54D0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7595489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C09870-9273-3F41-B140-5BD29ECBAE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8280F3F-F7C0-7646-BECB-9BDC889494A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6E69C0C-AF03-914B-A017-DB58A88B9A5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F41FD56-F825-824F-9496-CB62E956E05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D9294B3-1996-F148-9013-F4AF2A322DE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0148E30A-33C0-5E45-9F65-085C1E52F11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A014-855C-9144-9EDE-FCD2A8AB7486}" type="datetimeFigureOut">
              <a:rPr lang="en-DE" smtClean="0"/>
              <a:t>07.10.20</a:t>
            </a:fld>
            <a:endParaRPr lang="en-D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4E6B130C-C7C3-E54B-ABA0-D324EC0BC00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2DB3239-C27A-1B4B-86A9-1AFFF38EF7B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BD9-391D-C447-95DB-6EA382B54D0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6639526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1FA5B4-880D-674C-8806-8151E3B80A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5A974C8-802E-464A-8861-5261E8711B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A014-855C-9144-9EDE-FCD2A8AB7486}" type="datetimeFigureOut">
              <a:rPr lang="en-DE" smtClean="0"/>
              <a:t>07.10.20</a:t>
            </a:fld>
            <a:endParaRPr lang="en-D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16CBFF41-65AB-154E-B6D8-2C985E05452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E0F15A6-3405-6942-B68B-A7E7EF456F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BD9-391D-C447-95DB-6EA382B54D0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66027117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8BCA73-4753-664A-8B6F-935544EB12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A014-855C-9144-9EDE-FCD2A8AB7486}" type="datetimeFigureOut">
              <a:rPr lang="en-DE" smtClean="0"/>
              <a:t>07.10.20</a:t>
            </a:fld>
            <a:endParaRPr lang="en-D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F1A87A4-5FD8-E14E-8D15-70A3E9257B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EAC2AA6-84F7-CC47-B699-1C37258C4B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BD9-391D-C447-95DB-6EA382B54D0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0915523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B3918-ED0D-7A41-8EEF-C9B167D96E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23727BB-55ED-CD47-AC6E-805BF2874F3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72EE71DB-2D42-CB47-80F7-64E50756958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87FE99B-2FF7-CE45-91CA-559AD559C7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A014-855C-9144-9EDE-FCD2A8AB7486}" type="datetimeFigureOut">
              <a:rPr lang="en-DE" smtClean="0"/>
              <a:t>07.10.20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19ACAC9-EE49-1048-996D-094C07A0F9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06725C-59D6-1249-9EDB-CE27A005BFE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BD9-391D-C447-95DB-6EA382B54D0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145041361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282DF4-6AE1-C541-AF01-57C1E048BF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733AF4D3-494D-3B49-B414-4C5F4BA92E9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D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3BA8019-6CC6-8D46-8703-6A1397155C5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D9F7C5B-A411-3F45-88EE-9DA74C361E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5DA014-855C-9144-9EDE-FCD2A8AB7486}" type="datetimeFigureOut">
              <a:rPr lang="en-DE" smtClean="0"/>
              <a:t>07.10.20</a:t>
            </a:fld>
            <a:endParaRPr lang="en-D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22E41C0-8C47-0449-8713-F4256253936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D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A49A287-B9C2-0341-91FC-FECAB51317F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9EBD9-391D-C447-95DB-6EA382B54D0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29620553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97E42D1-A330-7940-B8B8-5480DBB783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D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7D425E-4A73-3E4F-A825-9FA575E1B2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D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1D91C46-D153-8644-8616-D918CC1042A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5DA014-855C-9144-9EDE-FCD2A8AB7486}" type="datetimeFigureOut">
              <a:rPr lang="en-DE" smtClean="0"/>
              <a:t>07.10.20</a:t>
            </a:fld>
            <a:endParaRPr lang="en-D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C8EA2F8-3C57-C04C-979A-D3D02001510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D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E6EE7D2-7C0C-9D41-B289-E33C35D7B31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9EBD9-391D-C447-95DB-6EA382B54D0C}" type="slidenum">
              <a:rPr lang="en-DE" smtClean="0"/>
              <a:t>‹#›</a:t>
            </a:fld>
            <a:endParaRPr lang="en-DE"/>
          </a:p>
        </p:txBody>
      </p:sp>
    </p:spTree>
    <p:extLst>
      <p:ext uri="{BB962C8B-B14F-4D97-AF65-F5344CB8AC3E}">
        <p14:creationId xmlns:p14="http://schemas.microsoft.com/office/powerpoint/2010/main" val="310731462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oup 2"/>
          <p:cNvGrpSpPr/>
          <p:nvPr/>
        </p:nvGrpSpPr>
        <p:grpSpPr>
          <a:xfrm>
            <a:off x="-120755" y="-4509"/>
            <a:ext cx="12391533" cy="6858000"/>
            <a:chOff x="-120755" y="-4509"/>
            <a:chExt cx="12391533" cy="6858000"/>
          </a:xfrm>
        </p:grpSpPr>
        <p:pic>
          <p:nvPicPr>
            <p:cNvPr id="8" name="Picture 7" descr="background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" y="0"/>
              <a:ext cx="12192000" cy="6837675"/>
            </a:xfrm>
            <a:prstGeom prst="rect">
              <a:avLst/>
            </a:prstGeom>
          </p:spPr>
        </p:pic>
        <p:sp>
          <p:nvSpPr>
            <p:cNvPr id="41" name="Rectangle 40"/>
            <p:cNvSpPr/>
            <p:nvPr/>
          </p:nvSpPr>
          <p:spPr>
            <a:xfrm>
              <a:off x="4814" y="-4509"/>
              <a:ext cx="12178115" cy="6858000"/>
            </a:xfrm>
            <a:prstGeom prst="rect">
              <a:avLst/>
            </a:prstGeom>
            <a:gradFill>
              <a:gsLst>
                <a:gs pos="0">
                  <a:schemeClr val="accent2">
                    <a:alpha val="35000"/>
                  </a:schemeClr>
                </a:gs>
                <a:gs pos="31000">
                  <a:schemeClr val="accent4">
                    <a:lumMod val="20000"/>
                    <a:lumOff val="80000"/>
                    <a:alpha val="83000"/>
                  </a:schemeClr>
                </a:gs>
                <a:gs pos="100000">
                  <a:schemeClr val="accent1">
                    <a:alpha val="62000"/>
                  </a:schemeClr>
                </a:gs>
              </a:gsLst>
            </a:gra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ounded Rectangle 8">
              <a:extLst>
                <a:ext uri="{FF2B5EF4-FFF2-40B4-BE49-F238E27FC236}">
                  <a16:creationId xmlns:a16="http://schemas.microsoft.com/office/drawing/2014/main" id="{E7805260-37C8-F746-B738-F58CA0D847A8}"/>
                </a:ext>
              </a:extLst>
            </p:cNvPr>
            <p:cNvSpPr/>
            <p:nvPr/>
          </p:nvSpPr>
          <p:spPr>
            <a:xfrm>
              <a:off x="4475426" y="1206831"/>
              <a:ext cx="1372134" cy="1302327"/>
            </a:xfrm>
            <a:prstGeom prst="roundRect">
              <a:avLst/>
            </a:prstGeom>
            <a:noFill/>
            <a:ln w="114300" cap="flat" cmpd="sng" algn="ctr">
              <a:solidFill>
                <a:srgbClr val="2F5597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r>
                <a:rPr lang="en-US" b="1" dirty="0">
                  <a:solidFill>
                    <a:srgbClr val="4472C4"/>
                  </a:solidFill>
                </a:rPr>
                <a:t>Grazing &amp; light control</a:t>
              </a:r>
              <a:endParaRPr lang="x-none" b="1" dirty="0">
                <a:solidFill>
                  <a:srgbClr val="4472C4"/>
                </a:solidFill>
              </a:endParaRPr>
            </a:p>
          </p:txBody>
        </p:sp>
        <p:sp>
          <p:nvSpPr>
            <p:cNvPr id="10" name="Rounded Rectangle 9">
              <a:extLst>
                <a:ext uri="{FF2B5EF4-FFF2-40B4-BE49-F238E27FC236}">
                  <a16:creationId xmlns:a16="http://schemas.microsoft.com/office/drawing/2014/main" id="{88DA991E-BBF9-0540-9450-450AE289F6ED}"/>
                </a:ext>
              </a:extLst>
            </p:cNvPr>
            <p:cNvSpPr/>
            <p:nvPr/>
          </p:nvSpPr>
          <p:spPr>
            <a:xfrm>
              <a:off x="609370" y="1210751"/>
              <a:ext cx="2790152" cy="1302327"/>
            </a:xfrm>
            <a:prstGeom prst="roundRect">
              <a:avLst/>
            </a:prstGeom>
            <a:noFill/>
            <a:ln w="76200" cap="flat" cmpd="sng" algn="ctr">
              <a:solidFill>
                <a:srgbClr val="2F5597">
                  <a:alpha val="80000"/>
                </a:srgbClr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GB" b="1" dirty="0" err="1"/>
                <a:t>Diazotroph</a:t>
              </a:r>
              <a:r>
                <a:rPr lang="en-GB" b="1" dirty="0"/>
                <a:t> PP</a:t>
              </a:r>
            </a:p>
            <a:p>
              <a:pPr algn="ctr"/>
              <a:r>
                <a:rPr lang="en-GB" b="1" dirty="0"/>
                <a:t>N</a:t>
              </a:r>
              <a:r>
                <a:rPr lang="en-GB" b="1" baseline="-25000" dirty="0"/>
                <a:t>2</a:t>
              </a:r>
              <a:r>
                <a:rPr lang="en-GB" b="1" dirty="0"/>
                <a:t> fixation</a:t>
              </a:r>
              <a:endParaRPr lang="x-none" b="1" dirty="0"/>
            </a:p>
          </p:txBody>
        </p:sp>
        <p:sp>
          <p:nvSpPr>
            <p:cNvPr id="12" name="Rounded Rectangle 11">
              <a:extLst>
                <a:ext uri="{FF2B5EF4-FFF2-40B4-BE49-F238E27FC236}">
                  <a16:creationId xmlns:a16="http://schemas.microsoft.com/office/drawing/2014/main" id="{E197070F-B697-6F45-8DB0-F03BCE280AEE}"/>
                </a:ext>
              </a:extLst>
            </p:cNvPr>
            <p:cNvSpPr/>
            <p:nvPr/>
          </p:nvSpPr>
          <p:spPr>
            <a:xfrm>
              <a:off x="8738978" y="1206829"/>
              <a:ext cx="2790152" cy="1302327"/>
            </a:xfrm>
            <a:prstGeom prst="roundRect">
              <a:avLst/>
            </a:prstGeom>
            <a:noFill/>
            <a:ln w="76200" cap="flat" cmpd="sng" algn="ctr">
              <a:solidFill>
                <a:srgbClr val="2F5597">
                  <a:alpha val="80000"/>
                </a:srgbClr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r>
                <a:rPr lang="en-GB" b="1" dirty="0">
                  <a:solidFill>
                    <a:srgbClr val="4472C4"/>
                  </a:solidFill>
                </a:rPr>
                <a:t>D</a:t>
              </a:r>
              <a:r>
                <a:rPr lang="x-none" b="1" dirty="0">
                  <a:solidFill>
                    <a:srgbClr val="4472C4"/>
                  </a:solidFill>
                </a:rPr>
                <a:t>iazotroph PP</a:t>
              </a:r>
            </a:p>
            <a:p>
              <a:pPr algn="ctr"/>
              <a:r>
                <a:rPr lang="x-none" b="1" dirty="0">
                  <a:solidFill>
                    <a:srgbClr val="4472C4"/>
                  </a:solidFill>
                </a:rPr>
                <a:t>N</a:t>
              </a:r>
              <a:r>
                <a:rPr lang="x-none" b="1" baseline="-25000" dirty="0">
                  <a:solidFill>
                    <a:srgbClr val="4472C4"/>
                  </a:solidFill>
                </a:rPr>
                <a:t>2</a:t>
              </a:r>
              <a:r>
                <a:rPr lang="x-none" b="1" dirty="0">
                  <a:solidFill>
                    <a:srgbClr val="4472C4"/>
                  </a:solidFill>
                </a:rPr>
                <a:t> fixation</a:t>
              </a:r>
            </a:p>
          </p:txBody>
        </p:sp>
        <p:cxnSp>
          <p:nvCxnSpPr>
            <p:cNvPr id="42" name="Straight Connector 41">
              <a:extLst>
                <a:ext uri="{FF2B5EF4-FFF2-40B4-BE49-F238E27FC236}">
                  <a16:creationId xmlns:a16="http://schemas.microsoft.com/office/drawing/2014/main" id="{6F3045B9-BC53-6944-9DF4-A69AF746989C}"/>
                </a:ext>
              </a:extLst>
            </p:cNvPr>
            <p:cNvCxnSpPr>
              <a:cxnSpLocks/>
            </p:cNvCxnSpPr>
            <p:nvPr/>
          </p:nvCxnSpPr>
          <p:spPr>
            <a:xfrm>
              <a:off x="5928567" y="953520"/>
              <a:ext cx="15436" cy="5802516"/>
            </a:xfrm>
            <a:prstGeom prst="line">
              <a:avLst/>
            </a:prstGeom>
            <a:ln w="60325">
              <a:solidFill>
                <a:schemeClr val="tx1">
                  <a:lumMod val="85000"/>
                  <a:lumOff val="15000"/>
                </a:schemeClr>
              </a:solidFill>
              <a:prstDash val="sys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46" name="Rounded Rectangle 45">
              <a:extLst>
                <a:ext uri="{FF2B5EF4-FFF2-40B4-BE49-F238E27FC236}">
                  <a16:creationId xmlns:a16="http://schemas.microsoft.com/office/drawing/2014/main" id="{20BA65D8-C2A7-674C-B79A-43059DC4325F}"/>
                </a:ext>
              </a:extLst>
            </p:cNvPr>
            <p:cNvSpPr/>
            <p:nvPr/>
          </p:nvSpPr>
          <p:spPr>
            <a:xfrm>
              <a:off x="6027473" y="1206829"/>
              <a:ext cx="1372134" cy="1302327"/>
            </a:xfrm>
            <a:prstGeom prst="roundRect">
              <a:avLst/>
            </a:prstGeom>
            <a:noFill/>
            <a:ln w="114300" cap="flat" cmpd="sng" algn="ctr">
              <a:solidFill>
                <a:srgbClr val="2F5597"/>
              </a:solidFill>
              <a:prstDash val="sysDot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1"/>
            </a:fontRef>
          </p:style>
          <p:txBody>
            <a:bodyPr rtlCol="0" anchor="ctr"/>
            <a:lstStyle/>
            <a:p>
              <a:pPr algn="ctr"/>
              <a:endParaRPr lang="en-GB" dirty="0"/>
            </a:p>
            <a:p>
              <a:pPr algn="ctr"/>
              <a:r>
                <a:rPr lang="en-US" b="1" dirty="0">
                  <a:solidFill>
                    <a:srgbClr val="4472C4"/>
                  </a:solidFill>
                </a:rPr>
                <a:t>Iron</a:t>
              </a:r>
            </a:p>
            <a:p>
              <a:pPr algn="ctr"/>
              <a:r>
                <a:rPr lang="en-US" b="1" dirty="0">
                  <a:solidFill>
                    <a:srgbClr val="4472C4"/>
                  </a:solidFill>
                </a:rPr>
                <a:t> (nutrient)</a:t>
              </a:r>
            </a:p>
            <a:p>
              <a:pPr algn="ctr"/>
              <a:r>
                <a:rPr lang="en-US" b="1" dirty="0">
                  <a:solidFill>
                    <a:srgbClr val="4472C4"/>
                  </a:solidFill>
                </a:rPr>
                <a:t> control</a:t>
              </a:r>
              <a:endParaRPr lang="x-none" b="1" dirty="0">
                <a:solidFill>
                  <a:srgbClr val="4472C4"/>
                </a:solidFill>
              </a:endParaRPr>
            </a:p>
          </p:txBody>
        </p:sp>
        <p:sp>
          <p:nvSpPr>
            <p:cNvPr id="56" name="Rectangle 55">
              <a:extLst>
                <a:ext uri="{FF2B5EF4-FFF2-40B4-BE49-F238E27FC236}">
                  <a16:creationId xmlns:a16="http://schemas.microsoft.com/office/drawing/2014/main" id="{5D0229C8-69EE-4844-BA92-7A526D7E4FEC}"/>
                </a:ext>
              </a:extLst>
            </p:cNvPr>
            <p:cNvSpPr/>
            <p:nvPr/>
          </p:nvSpPr>
          <p:spPr>
            <a:xfrm>
              <a:off x="4475425" y="203422"/>
              <a:ext cx="2924181" cy="461665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en-GB" sz="2400" b="1" dirty="0"/>
                <a:t>U</a:t>
              </a:r>
              <a:r>
                <a:rPr lang="x-none" sz="2400" b="1" dirty="0"/>
                <a:t>pwelling region</a:t>
              </a:r>
            </a:p>
          </p:txBody>
        </p:sp>
        <p:sp>
          <p:nvSpPr>
            <p:cNvPr id="57" name="Rectangle 56">
              <a:extLst>
                <a:ext uri="{FF2B5EF4-FFF2-40B4-BE49-F238E27FC236}">
                  <a16:creationId xmlns:a16="http://schemas.microsoft.com/office/drawing/2014/main" id="{EFD8196E-52A7-0648-B171-AF3342282D8A}"/>
                </a:ext>
              </a:extLst>
            </p:cNvPr>
            <p:cNvSpPr/>
            <p:nvPr/>
          </p:nvSpPr>
          <p:spPr>
            <a:xfrm>
              <a:off x="680971" y="203422"/>
              <a:ext cx="26576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400" b="1" dirty="0"/>
                <a:t>Oligotrophic region</a:t>
              </a:r>
            </a:p>
          </p:txBody>
        </p:sp>
        <p:sp>
          <p:nvSpPr>
            <p:cNvPr id="58" name="Rectangle 57">
              <a:extLst>
                <a:ext uri="{FF2B5EF4-FFF2-40B4-BE49-F238E27FC236}">
                  <a16:creationId xmlns:a16="http://schemas.microsoft.com/office/drawing/2014/main" id="{0E6B1604-94A2-C546-9E8D-65390C3B894F}"/>
                </a:ext>
              </a:extLst>
            </p:cNvPr>
            <p:cNvSpPr/>
            <p:nvPr/>
          </p:nvSpPr>
          <p:spPr>
            <a:xfrm>
              <a:off x="8793620" y="203422"/>
              <a:ext cx="2657699" cy="461665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ctr"/>
              <a:r>
                <a:rPr lang="x-none" sz="2400" b="1" dirty="0"/>
                <a:t>Oligotrophic region</a:t>
              </a:r>
            </a:p>
          </p:txBody>
        </p:sp>
        <p:cxnSp>
          <p:nvCxnSpPr>
            <p:cNvPr id="59" name="Straight Arrow Connector 58">
              <a:extLst>
                <a:ext uri="{FF2B5EF4-FFF2-40B4-BE49-F238E27FC236}">
                  <a16:creationId xmlns:a16="http://schemas.microsoft.com/office/drawing/2014/main" id="{02E0B81F-4BFA-8442-B946-234D18601544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3539067" y="1913708"/>
              <a:ext cx="824869" cy="0"/>
            </a:xfrm>
            <a:prstGeom prst="straightConnector1">
              <a:avLst/>
            </a:prstGeom>
            <a:ln w="50800">
              <a:solidFill>
                <a:srgbClr val="2F55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61" name="Straight Arrow Connector 60">
              <a:extLst>
                <a:ext uri="{FF2B5EF4-FFF2-40B4-BE49-F238E27FC236}">
                  <a16:creationId xmlns:a16="http://schemas.microsoft.com/office/drawing/2014/main" id="{0574B179-FC35-F44F-85E1-B59C13FEBC5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511142" y="1913708"/>
              <a:ext cx="962348" cy="1"/>
            </a:xfrm>
            <a:prstGeom prst="straightConnector1">
              <a:avLst/>
            </a:prstGeom>
            <a:ln w="50800">
              <a:solidFill>
                <a:srgbClr val="2F55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50438765-C7A9-C043-B02C-031AC281FDD1}"/>
                </a:ext>
              </a:extLst>
            </p:cNvPr>
            <p:cNvSpPr txBox="1"/>
            <p:nvPr/>
          </p:nvSpPr>
          <p:spPr>
            <a:xfrm>
              <a:off x="7927796" y="2027023"/>
              <a:ext cx="496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</a:t>
              </a:r>
              <a:r>
                <a:rPr lang="x-none" sz="2400" dirty="0"/>
                <a:t>*</a:t>
              </a:r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4A991881-E221-424F-87D4-C4EBD9A518B9}"/>
                </a:ext>
              </a:extLst>
            </p:cNvPr>
            <p:cNvSpPr txBox="1"/>
            <p:nvPr/>
          </p:nvSpPr>
          <p:spPr>
            <a:xfrm>
              <a:off x="3970688" y="2021550"/>
              <a:ext cx="496951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dirty="0"/>
                <a:t>P</a:t>
              </a:r>
              <a:r>
                <a:rPr lang="x-none" sz="2400" dirty="0"/>
                <a:t>*</a:t>
              </a:r>
            </a:p>
          </p:txBody>
        </p:sp>
        <p:sp>
          <p:nvSpPr>
            <p:cNvPr id="5" name="Oval 4">
              <a:extLst>
                <a:ext uri="{FF2B5EF4-FFF2-40B4-BE49-F238E27FC236}">
                  <a16:creationId xmlns:a16="http://schemas.microsoft.com/office/drawing/2014/main" id="{B154EAF1-2647-2042-8235-081A827E1C1B}"/>
                </a:ext>
              </a:extLst>
            </p:cNvPr>
            <p:cNvSpPr/>
            <p:nvPr/>
          </p:nvSpPr>
          <p:spPr>
            <a:xfrm>
              <a:off x="2793821" y="4006280"/>
              <a:ext cx="6300363" cy="1392194"/>
            </a:xfrm>
            <a:prstGeom prst="ellipse">
              <a:avLst/>
            </a:prstGeom>
            <a:gradFill flip="none" rotWithShape="1">
              <a:gsLst>
                <a:gs pos="0">
                  <a:schemeClr val="accent2">
                    <a:lumMod val="60000"/>
                    <a:lumOff val="40000"/>
                  </a:schemeClr>
                </a:gs>
                <a:gs pos="85000">
                  <a:schemeClr val="accent1">
                    <a:tint val="44500"/>
                    <a:satMod val="160000"/>
                    <a:alpha val="41000"/>
                  </a:schemeClr>
                </a:gs>
                <a:gs pos="100000">
                  <a:schemeClr val="accent1">
                    <a:lumMod val="88000"/>
                    <a:lumOff val="12000"/>
                    <a:alpha val="21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 w="38100" cap="flat" cmpd="sng" algn="ctr">
              <a:solidFill>
                <a:schemeClr val="accent2"/>
              </a:solidFill>
              <a:prstDash val="sysDash"/>
              <a:round/>
              <a:headEnd type="none" w="med" len="med"/>
              <a:tailEnd type="none" w="med" len="med"/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accent2"/>
            </a:fontRef>
          </p:style>
          <p:txBody>
            <a:bodyPr rtlCol="0" anchor="ctr"/>
            <a:lstStyle/>
            <a:p>
              <a:pPr algn="ctr"/>
              <a:endParaRPr lang="x-none" sz="2800" dirty="0"/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B656AE1D-C989-2A45-87A3-2FEF494F43CC}"/>
                </a:ext>
              </a:extLst>
            </p:cNvPr>
            <p:cNvSpPr txBox="1"/>
            <p:nvPr/>
          </p:nvSpPr>
          <p:spPr>
            <a:xfrm rot="5400000">
              <a:off x="5701380" y="3363190"/>
              <a:ext cx="1070025" cy="584776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GB" sz="1600" b="1" dirty="0"/>
                <a:t>R</a:t>
              </a:r>
              <a:r>
                <a:rPr lang="x-none" sz="1600" b="1" dirty="0"/>
                <a:t>educed</a:t>
              </a:r>
            </a:p>
            <a:p>
              <a:r>
                <a:rPr lang="x-none" sz="1600" b="1" dirty="0"/>
                <a:t>upweilling</a:t>
              </a:r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C74895AB-6FC4-ED48-8DD0-5EC39D0FCADA}"/>
                </a:ext>
              </a:extLst>
            </p:cNvPr>
            <p:cNvSpPr txBox="1"/>
            <p:nvPr/>
          </p:nvSpPr>
          <p:spPr>
            <a:xfrm rot="5400000">
              <a:off x="7015152" y="2973595"/>
              <a:ext cx="743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Export</a:t>
              </a:r>
              <a:endParaRPr lang="x-none" sz="1600" b="1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A155F871-A1A5-F64F-B338-1105E30D7306}"/>
                </a:ext>
              </a:extLst>
            </p:cNvPr>
            <p:cNvSpPr txBox="1"/>
            <p:nvPr/>
          </p:nvSpPr>
          <p:spPr>
            <a:xfrm rot="5400000">
              <a:off x="4177594" y="2947251"/>
              <a:ext cx="743513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 dirty="0"/>
                <a:t>Export</a:t>
              </a:r>
              <a:endParaRPr lang="x-none" sz="1600" b="1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20904616-4382-ED4C-96E4-599C007C9DE3}"/>
                </a:ext>
              </a:extLst>
            </p:cNvPr>
            <p:cNvSpPr txBox="1"/>
            <p:nvPr/>
          </p:nvSpPr>
          <p:spPr>
            <a:xfrm>
              <a:off x="5283110" y="5088099"/>
              <a:ext cx="1397438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denitrification</a:t>
              </a:r>
              <a:endParaRPr lang="x-none" sz="1600" b="1" dirty="0"/>
            </a:p>
          </p:txBody>
        </p:sp>
        <p:sp>
          <p:nvSpPr>
            <p:cNvPr id="89" name="U-turn Arrow 88">
              <a:extLst>
                <a:ext uri="{FF2B5EF4-FFF2-40B4-BE49-F238E27FC236}">
                  <a16:creationId xmlns:a16="http://schemas.microsoft.com/office/drawing/2014/main" id="{02B3AE2C-6B3A-EB49-87B8-559F15520B59}"/>
                </a:ext>
              </a:extLst>
            </p:cNvPr>
            <p:cNvSpPr/>
            <p:nvPr/>
          </p:nvSpPr>
          <p:spPr>
            <a:xfrm rot="10800000" flipH="1">
              <a:off x="2013518" y="3231255"/>
              <a:ext cx="3640695" cy="3236989"/>
            </a:xfrm>
            <a:prstGeom prst="uturnArrow">
              <a:avLst>
                <a:gd name="adj1" fmla="val 2736"/>
                <a:gd name="adj2" fmla="val 4591"/>
                <a:gd name="adj3" fmla="val 23763"/>
                <a:gd name="adj4" fmla="val 43750"/>
                <a:gd name="adj5" fmla="val 3419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rgbClr val="FFFFFF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88" name="U-turn Arrow 87">
              <a:extLst>
                <a:ext uri="{FF2B5EF4-FFF2-40B4-BE49-F238E27FC236}">
                  <a16:creationId xmlns:a16="http://schemas.microsoft.com/office/drawing/2014/main" id="{F34A15CF-38C7-2949-BBB8-4C378DA25ADB}"/>
                </a:ext>
              </a:extLst>
            </p:cNvPr>
            <p:cNvSpPr/>
            <p:nvPr/>
          </p:nvSpPr>
          <p:spPr>
            <a:xfrm rot="10800000">
              <a:off x="6260897" y="3231254"/>
              <a:ext cx="4017623" cy="3236989"/>
            </a:xfrm>
            <a:prstGeom prst="uturnArrow">
              <a:avLst>
                <a:gd name="adj1" fmla="val 2736"/>
                <a:gd name="adj2" fmla="val 4591"/>
                <a:gd name="adj3" fmla="val 23763"/>
                <a:gd name="adj4" fmla="val 43750"/>
                <a:gd name="adj5" fmla="val 34197"/>
              </a:avLst>
            </a:prstGeom>
            <a:solidFill>
              <a:schemeClr val="accent1">
                <a:lumMod val="75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>
                <a:solidFill>
                  <a:schemeClr val="tx1"/>
                </a:solidFill>
              </a:endParaRPr>
            </a:p>
          </p:txBody>
        </p: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9CA088DF-3CDE-5046-919C-BAD1B2A1E0E1}"/>
                </a:ext>
              </a:extLst>
            </p:cNvPr>
            <p:cNvSpPr txBox="1"/>
            <p:nvPr/>
          </p:nvSpPr>
          <p:spPr>
            <a:xfrm>
              <a:off x="5028490" y="4333441"/>
              <a:ext cx="1895471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ctr"/>
              <a:r>
                <a:rPr lang="en-US" sz="1600" b="1" dirty="0"/>
                <a:t>Oxygen Deficit Zone</a:t>
              </a:r>
              <a:endParaRPr lang="x-none" sz="1600" b="1" dirty="0"/>
            </a:p>
          </p:txBody>
        </p:sp>
        <p:pic>
          <p:nvPicPr>
            <p:cNvPr id="4" name="Picture 3" descr="Untitled-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829396" y="1322188"/>
              <a:ext cx="599723" cy="425803"/>
            </a:xfrm>
            <a:prstGeom prst="rect">
              <a:avLst/>
            </a:prstGeom>
          </p:spPr>
        </p:pic>
        <p:pic>
          <p:nvPicPr>
            <p:cNvPr id="6" name="Picture 5" descr="Untitled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713216">
              <a:off x="2010574" y="1112773"/>
              <a:ext cx="1566491" cy="1112209"/>
            </a:xfrm>
            <a:prstGeom prst="rect">
              <a:avLst/>
            </a:prstGeom>
          </p:spPr>
        </p:pic>
        <p:pic>
          <p:nvPicPr>
            <p:cNvPr id="11" name="Picture 10" descr="Untitled-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89797" y="1202205"/>
              <a:ext cx="729199" cy="517731"/>
            </a:xfrm>
            <a:prstGeom prst="rect">
              <a:avLst/>
            </a:prstGeom>
          </p:spPr>
        </p:pic>
        <p:pic>
          <p:nvPicPr>
            <p:cNvPr id="22" name="Picture 21" descr="Untitled-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9294580">
              <a:off x="8585373" y="1211130"/>
              <a:ext cx="769627" cy="546435"/>
            </a:xfrm>
            <a:prstGeom prst="rect">
              <a:avLst/>
            </a:prstGeom>
          </p:spPr>
        </p:pic>
        <p:pic>
          <p:nvPicPr>
            <p:cNvPr id="27" name="Picture 26" descr="Untitled-8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235692" y="2051615"/>
              <a:ext cx="1021989" cy="725612"/>
            </a:xfrm>
            <a:prstGeom prst="rect">
              <a:avLst/>
            </a:prstGeom>
          </p:spPr>
        </p:pic>
        <p:sp>
          <p:nvSpPr>
            <p:cNvPr id="104" name="Rectangle 103">
              <a:extLst>
                <a:ext uri="{FF2B5EF4-FFF2-40B4-BE49-F238E27FC236}">
                  <a16:creationId xmlns:a16="http://schemas.microsoft.com/office/drawing/2014/main" id="{EFD8196E-52A7-0648-B171-AF3342282D8A}"/>
                </a:ext>
              </a:extLst>
            </p:cNvPr>
            <p:cNvSpPr/>
            <p:nvPr/>
          </p:nvSpPr>
          <p:spPr>
            <a:xfrm>
              <a:off x="259811" y="5088099"/>
              <a:ext cx="1556235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4000" b="1" dirty="0">
                  <a:solidFill>
                    <a:srgbClr val="FFFFFF"/>
                  </a:solidFill>
                </a:rPr>
                <a:t>Ignore</a:t>
              </a:r>
            </a:p>
            <a:p>
              <a:r>
                <a:rPr lang="en-US" sz="4000" b="1" dirty="0">
                  <a:solidFill>
                    <a:srgbClr val="FFFFFF"/>
                  </a:solidFill>
                </a:rPr>
                <a:t>Iron</a:t>
              </a:r>
              <a:endParaRPr lang="x-none" sz="4000" b="1" dirty="0">
                <a:solidFill>
                  <a:srgbClr val="FFFFFF"/>
                </a:solidFill>
              </a:endParaRPr>
            </a:p>
          </p:txBody>
        </p:sp>
        <p:sp>
          <p:nvSpPr>
            <p:cNvPr id="105" name="Rectangle 104">
              <a:extLst>
                <a:ext uri="{FF2B5EF4-FFF2-40B4-BE49-F238E27FC236}">
                  <a16:creationId xmlns:a16="http://schemas.microsoft.com/office/drawing/2014/main" id="{EFD8196E-52A7-0648-B171-AF3342282D8A}"/>
                </a:ext>
              </a:extLst>
            </p:cNvPr>
            <p:cNvSpPr/>
            <p:nvPr/>
          </p:nvSpPr>
          <p:spPr>
            <a:xfrm>
              <a:off x="10520560" y="5043577"/>
              <a:ext cx="1228622" cy="1323439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pPr algn="r"/>
              <a:r>
                <a:rPr lang="en-US" sz="4000" b="1" dirty="0">
                  <a:solidFill>
                    <a:schemeClr val="bg1"/>
                  </a:solidFill>
                </a:rPr>
                <a:t>With</a:t>
              </a:r>
            </a:p>
            <a:p>
              <a:pPr algn="r"/>
              <a:r>
                <a:rPr lang="en-US" sz="4000" b="1" dirty="0">
                  <a:solidFill>
                    <a:schemeClr val="bg1"/>
                  </a:solidFill>
                </a:rPr>
                <a:t>Iron</a:t>
              </a:r>
              <a:endParaRPr lang="x-none" sz="4000" b="1" dirty="0">
                <a:solidFill>
                  <a:schemeClr val="bg1"/>
                </a:solidFill>
              </a:endParaRPr>
            </a:p>
          </p:txBody>
        </p:sp>
        <p:grpSp>
          <p:nvGrpSpPr>
            <p:cNvPr id="114" name="Group 113">
              <a:extLst>
                <a:ext uri="{FF2B5EF4-FFF2-40B4-BE49-F238E27FC236}">
                  <a16:creationId xmlns:a16="http://schemas.microsoft.com/office/drawing/2014/main" id="{6B2C7F5F-6EFA-9A40-9657-5A92F8E2313D}"/>
                </a:ext>
              </a:extLst>
            </p:cNvPr>
            <p:cNvGrpSpPr/>
            <p:nvPr/>
          </p:nvGrpSpPr>
          <p:grpSpPr>
            <a:xfrm>
              <a:off x="1335875" y="563058"/>
              <a:ext cx="1355284" cy="369332"/>
              <a:chOff x="5367562" y="681625"/>
              <a:chExt cx="1355284" cy="369332"/>
            </a:xfrm>
          </p:grpSpPr>
          <p:sp>
            <p:nvSpPr>
              <p:cNvPr id="115" name="Cross 114">
                <a:extLst>
                  <a:ext uri="{FF2B5EF4-FFF2-40B4-BE49-F238E27FC236}">
                    <a16:creationId xmlns:a16="http://schemas.microsoft.com/office/drawing/2014/main" id="{8BDD231B-166E-0043-A50C-D494331B076C}"/>
                  </a:ext>
                </a:extLst>
              </p:cNvPr>
              <p:cNvSpPr/>
              <p:nvPr/>
            </p:nvSpPr>
            <p:spPr>
              <a:xfrm>
                <a:off x="5367562" y="726014"/>
                <a:ext cx="297369" cy="319163"/>
              </a:xfrm>
              <a:prstGeom prst="plus">
                <a:avLst>
                  <a:gd name="adj" fmla="val 37434"/>
                </a:avLst>
              </a:prstGeom>
              <a:solidFill>
                <a:srgbClr val="FF6600">
                  <a:alpha val="78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116" name="TextBox 115">
                <a:extLst>
                  <a:ext uri="{FF2B5EF4-FFF2-40B4-BE49-F238E27FC236}">
                    <a16:creationId xmlns:a16="http://schemas.microsoft.com/office/drawing/2014/main" id="{AFEBA894-C215-3A42-8DFD-0F8499EC4E85}"/>
                  </a:ext>
                </a:extLst>
              </p:cNvPr>
              <p:cNvSpPr txBox="1"/>
              <p:nvPr/>
            </p:nvSpPr>
            <p:spPr>
              <a:xfrm>
                <a:off x="5674475" y="681625"/>
                <a:ext cx="1048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dirty="0"/>
                  <a:t>Warming</a:t>
                </a:r>
              </a:p>
            </p:txBody>
          </p:sp>
        </p:grpSp>
        <p:sp>
          <p:nvSpPr>
            <p:cNvPr id="120" name="Rectangle 119">
              <a:extLst>
                <a:ext uri="{FF2B5EF4-FFF2-40B4-BE49-F238E27FC236}">
                  <a16:creationId xmlns:a16="http://schemas.microsoft.com/office/drawing/2014/main" id="{35B5A5FD-05EB-1440-8961-DD480043E95B}"/>
                </a:ext>
              </a:extLst>
            </p:cNvPr>
            <p:cNvSpPr/>
            <p:nvPr/>
          </p:nvSpPr>
          <p:spPr>
            <a:xfrm>
              <a:off x="1466503" y="3310392"/>
              <a:ext cx="339739" cy="111716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1AF8B83F-1913-434E-82DE-AC278F7E4EA6}"/>
                </a:ext>
              </a:extLst>
            </p:cNvPr>
            <p:cNvCxnSpPr>
              <a:cxnSpLocks/>
            </p:cNvCxnSpPr>
            <p:nvPr/>
          </p:nvCxnSpPr>
          <p:spPr>
            <a:xfrm>
              <a:off x="7095066" y="2852352"/>
              <a:ext cx="0" cy="1302898"/>
            </a:xfrm>
            <a:prstGeom prst="straightConnector1">
              <a:avLst/>
            </a:prstGeom>
            <a:ln w="50800">
              <a:solidFill>
                <a:srgbClr val="2F55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>
              <a:extLst>
                <a:ext uri="{FF2B5EF4-FFF2-40B4-BE49-F238E27FC236}">
                  <a16:creationId xmlns:a16="http://schemas.microsoft.com/office/drawing/2014/main" id="{B215A4BA-4FC4-AD48-810E-F813CF0612A8}"/>
                </a:ext>
              </a:extLst>
            </p:cNvPr>
            <p:cNvCxnSpPr>
              <a:cxnSpLocks/>
            </p:cNvCxnSpPr>
            <p:nvPr/>
          </p:nvCxnSpPr>
          <p:spPr>
            <a:xfrm>
              <a:off x="4842933" y="2813961"/>
              <a:ext cx="0" cy="1302898"/>
            </a:xfrm>
            <a:prstGeom prst="straightConnector1">
              <a:avLst/>
            </a:prstGeom>
            <a:ln w="50800">
              <a:solidFill>
                <a:schemeClr val="accent1">
                  <a:lumMod val="75000"/>
                </a:schemeClr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Arrow Connector 22">
              <a:extLst>
                <a:ext uri="{FF2B5EF4-FFF2-40B4-BE49-F238E27FC236}">
                  <a16:creationId xmlns:a16="http://schemas.microsoft.com/office/drawing/2014/main" id="{9F017E5E-EA41-4249-952D-F3270326DBB7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5735642" y="2672497"/>
              <a:ext cx="5556" cy="1566179"/>
            </a:xfrm>
            <a:prstGeom prst="straightConnector1">
              <a:avLst/>
            </a:prstGeom>
            <a:ln w="50800">
              <a:solidFill>
                <a:srgbClr val="2F5597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129" name="Picture 128" descr="Untitled-8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2544469" y="2166854"/>
              <a:ext cx="758136" cy="538276"/>
            </a:xfrm>
            <a:prstGeom prst="rect">
              <a:avLst/>
            </a:prstGeom>
          </p:spPr>
        </p:pic>
        <p:pic>
          <p:nvPicPr>
            <p:cNvPr id="130" name="Picture 129" descr="Untitled-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956419">
              <a:off x="2668649" y="2541842"/>
              <a:ext cx="670021" cy="475715"/>
            </a:xfrm>
            <a:prstGeom prst="rect">
              <a:avLst/>
            </a:prstGeom>
          </p:spPr>
        </p:pic>
        <p:pic>
          <p:nvPicPr>
            <p:cNvPr id="131" name="Picture 130" descr="Untitled-2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2647321" y="1830688"/>
              <a:ext cx="955592" cy="678470"/>
            </a:xfrm>
            <a:prstGeom prst="rect">
              <a:avLst/>
            </a:prstGeom>
          </p:spPr>
        </p:pic>
        <p:pic>
          <p:nvPicPr>
            <p:cNvPr id="132" name="Picture 131" descr="Untitled-8.png"/>
            <p:cNvPicPr>
              <a:picLocks noChangeAspect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366992" y="2092137"/>
              <a:ext cx="1021989" cy="725612"/>
            </a:xfrm>
            <a:prstGeom prst="rect">
              <a:avLst/>
            </a:prstGeom>
          </p:spPr>
        </p:pic>
        <p:pic>
          <p:nvPicPr>
            <p:cNvPr id="133" name="Picture 132" descr="Untitled-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4049" y="2552778"/>
              <a:ext cx="670021" cy="475715"/>
            </a:xfrm>
            <a:prstGeom prst="rect">
              <a:avLst/>
            </a:prstGeom>
          </p:spPr>
        </p:pic>
        <p:pic>
          <p:nvPicPr>
            <p:cNvPr id="134" name="Picture 133" descr="Untitled-2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778621" y="1871210"/>
              <a:ext cx="955592" cy="678470"/>
            </a:xfrm>
            <a:prstGeom prst="rect">
              <a:avLst/>
            </a:prstGeom>
          </p:spPr>
        </p:pic>
        <p:pic>
          <p:nvPicPr>
            <p:cNvPr id="135" name="Picture 134" descr="Untitled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174049" y="2257856"/>
              <a:ext cx="1566491" cy="1112209"/>
            </a:xfrm>
            <a:prstGeom prst="rect">
              <a:avLst/>
            </a:prstGeom>
          </p:spPr>
        </p:pic>
        <p:pic>
          <p:nvPicPr>
            <p:cNvPr id="136" name="Picture 135" descr="Untitled-1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19973839">
              <a:off x="4827373" y="948701"/>
              <a:ext cx="1428379" cy="1014149"/>
            </a:xfrm>
            <a:prstGeom prst="rect">
              <a:avLst/>
            </a:prstGeom>
          </p:spPr>
        </p:pic>
        <p:pic>
          <p:nvPicPr>
            <p:cNvPr id="137" name="Picture 136" descr="Untitled-1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3479434">
              <a:off x="5758816" y="1236759"/>
              <a:ext cx="941421" cy="668409"/>
            </a:xfrm>
            <a:prstGeom prst="rect">
              <a:avLst/>
            </a:prstGeom>
          </p:spPr>
        </p:pic>
        <p:pic>
          <p:nvPicPr>
            <p:cNvPr id="138" name="Picture 137" descr="Untitled-5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341703" y="1073733"/>
              <a:ext cx="1073130" cy="761922"/>
            </a:xfrm>
            <a:prstGeom prst="rect">
              <a:avLst/>
            </a:prstGeom>
          </p:spPr>
        </p:pic>
        <p:pic>
          <p:nvPicPr>
            <p:cNvPr id="139" name="Picture 138" descr="Untitled-5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400000">
              <a:off x="6779490" y="857452"/>
              <a:ext cx="609242" cy="432562"/>
            </a:xfrm>
            <a:prstGeom prst="rect">
              <a:avLst/>
            </a:prstGeom>
          </p:spPr>
        </p:pic>
        <p:pic>
          <p:nvPicPr>
            <p:cNvPr id="140" name="Picture 139" descr="Untitled-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341167" y="1158667"/>
              <a:ext cx="1063439" cy="755041"/>
            </a:xfrm>
            <a:prstGeom prst="rect">
              <a:avLst/>
            </a:prstGeom>
          </p:spPr>
        </p:pic>
        <p:pic>
          <p:nvPicPr>
            <p:cNvPr id="141" name="Picture 140" descr="Untitled-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622374" y="867062"/>
              <a:ext cx="701033" cy="497733"/>
            </a:xfrm>
            <a:prstGeom prst="rect">
              <a:avLst/>
            </a:prstGeom>
          </p:spPr>
        </p:pic>
        <p:pic>
          <p:nvPicPr>
            <p:cNvPr id="142" name="Picture 141" descr="Untitled-3.png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00820" y="769112"/>
              <a:ext cx="954812" cy="677916"/>
            </a:xfrm>
            <a:prstGeom prst="rect">
              <a:avLst/>
            </a:prstGeom>
          </p:spPr>
        </p:pic>
        <p:pic>
          <p:nvPicPr>
            <p:cNvPr id="143" name="Picture 142" descr="Untitled-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24595" y="1334776"/>
              <a:ext cx="769627" cy="546435"/>
            </a:xfrm>
            <a:prstGeom prst="rect">
              <a:avLst/>
            </a:prstGeom>
          </p:spPr>
        </p:pic>
        <p:pic>
          <p:nvPicPr>
            <p:cNvPr id="144" name="Picture 143" descr="Untitled-1.png"/>
            <p:cNvPicPr>
              <a:picLocks noChangeAspect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077869" y="856245"/>
              <a:ext cx="1139762" cy="809231"/>
            </a:xfrm>
            <a:prstGeom prst="rect">
              <a:avLst/>
            </a:prstGeom>
          </p:spPr>
        </p:pic>
        <p:pic>
          <p:nvPicPr>
            <p:cNvPr id="145" name="Picture 144" descr="Untitled-7.png"/>
            <p:cNvPicPr>
              <a:picLocks noChangeAspect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1297745"/>
              <a:ext cx="769627" cy="546435"/>
            </a:xfrm>
            <a:prstGeom prst="rect">
              <a:avLst/>
            </a:prstGeom>
          </p:spPr>
        </p:pic>
        <p:pic>
          <p:nvPicPr>
            <p:cNvPr id="146" name="Picture 145" descr="Untitled-5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197648" y="1066067"/>
              <a:ext cx="1073130" cy="761922"/>
            </a:xfrm>
            <a:prstGeom prst="rect">
              <a:avLst/>
            </a:prstGeom>
          </p:spPr>
        </p:pic>
        <p:pic>
          <p:nvPicPr>
            <p:cNvPr id="147" name="Picture 146" descr="Untitled-4.png"/>
            <p:cNvPicPr>
              <a:picLocks noChangeAspect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8075722">
              <a:off x="-332448" y="1964509"/>
              <a:ext cx="1566491" cy="1112209"/>
            </a:xfrm>
            <a:prstGeom prst="rect">
              <a:avLst/>
            </a:prstGeom>
          </p:spPr>
        </p:pic>
        <p:pic>
          <p:nvPicPr>
            <p:cNvPr id="148" name="Picture 147" descr="Untitled-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120755" y="1995347"/>
              <a:ext cx="729199" cy="517731"/>
            </a:xfrm>
            <a:prstGeom prst="rect">
              <a:avLst/>
            </a:prstGeom>
          </p:spPr>
        </p:pic>
        <p:pic>
          <p:nvPicPr>
            <p:cNvPr id="149" name="Picture 148" descr="Untitled-6.png"/>
            <p:cNvPicPr>
              <a:picLocks noChangeAspect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705347" y="2121375"/>
              <a:ext cx="729199" cy="517731"/>
            </a:xfrm>
            <a:prstGeom prst="rect">
              <a:avLst/>
            </a:prstGeom>
          </p:spPr>
        </p:pic>
        <p:pic>
          <p:nvPicPr>
            <p:cNvPr id="150" name="Picture 149" descr="Untitled-2.png"/>
            <p:cNvPicPr>
              <a:picLocks noChangeAspect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 rot="5859251">
              <a:off x="7239242" y="1240603"/>
              <a:ext cx="749704" cy="532290"/>
            </a:xfrm>
            <a:prstGeom prst="rect">
              <a:avLst/>
            </a:prstGeom>
          </p:spPr>
        </p:pic>
        <p:pic>
          <p:nvPicPr>
            <p:cNvPr id="151" name="Picture 150" descr="Untitled-5.png"/>
            <p:cNvPicPr>
              <a:picLocks noChangeAspect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131210" y="953520"/>
              <a:ext cx="714861" cy="507551"/>
            </a:xfrm>
            <a:prstGeom prst="rect">
              <a:avLst/>
            </a:prstGeom>
          </p:spPr>
        </p:pic>
        <p:grpSp>
          <p:nvGrpSpPr>
            <p:cNvPr id="81" name="Group 80">
              <a:extLst>
                <a:ext uri="{FF2B5EF4-FFF2-40B4-BE49-F238E27FC236}">
                  <a16:creationId xmlns:a16="http://schemas.microsoft.com/office/drawing/2014/main" id="{6B2C7F5F-6EFA-9A40-9657-5A92F8E2313D}"/>
                </a:ext>
              </a:extLst>
            </p:cNvPr>
            <p:cNvGrpSpPr/>
            <p:nvPr/>
          </p:nvGrpSpPr>
          <p:grpSpPr>
            <a:xfrm>
              <a:off x="5173496" y="563058"/>
              <a:ext cx="1355284" cy="369332"/>
              <a:chOff x="5367562" y="681625"/>
              <a:chExt cx="1355284" cy="369332"/>
            </a:xfrm>
          </p:grpSpPr>
          <p:sp>
            <p:nvSpPr>
              <p:cNvPr id="82" name="Cross 81">
                <a:extLst>
                  <a:ext uri="{FF2B5EF4-FFF2-40B4-BE49-F238E27FC236}">
                    <a16:creationId xmlns:a16="http://schemas.microsoft.com/office/drawing/2014/main" id="{8BDD231B-166E-0043-A50C-D494331B076C}"/>
                  </a:ext>
                </a:extLst>
              </p:cNvPr>
              <p:cNvSpPr/>
              <p:nvPr/>
            </p:nvSpPr>
            <p:spPr>
              <a:xfrm>
                <a:off x="5367562" y="726014"/>
                <a:ext cx="297369" cy="319163"/>
              </a:xfrm>
              <a:prstGeom prst="plus">
                <a:avLst>
                  <a:gd name="adj" fmla="val 37434"/>
                </a:avLst>
              </a:prstGeom>
              <a:solidFill>
                <a:srgbClr val="FF6600">
                  <a:alpha val="78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3" name="TextBox 82">
                <a:extLst>
                  <a:ext uri="{FF2B5EF4-FFF2-40B4-BE49-F238E27FC236}">
                    <a16:creationId xmlns:a16="http://schemas.microsoft.com/office/drawing/2014/main" id="{AFEBA894-C215-3A42-8DFD-0F8499EC4E85}"/>
                  </a:ext>
                </a:extLst>
              </p:cNvPr>
              <p:cNvSpPr txBox="1"/>
              <p:nvPr/>
            </p:nvSpPr>
            <p:spPr>
              <a:xfrm>
                <a:off x="5674475" y="681625"/>
                <a:ext cx="1048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dirty="0"/>
                  <a:t>Warming</a:t>
                </a:r>
              </a:p>
            </p:txBody>
          </p:sp>
        </p:grpSp>
        <p:grpSp>
          <p:nvGrpSpPr>
            <p:cNvPr id="85" name="Group 84">
              <a:extLst>
                <a:ext uri="{FF2B5EF4-FFF2-40B4-BE49-F238E27FC236}">
                  <a16:creationId xmlns:a16="http://schemas.microsoft.com/office/drawing/2014/main" id="{6B2C7F5F-6EFA-9A40-9657-5A92F8E2313D}"/>
                </a:ext>
              </a:extLst>
            </p:cNvPr>
            <p:cNvGrpSpPr/>
            <p:nvPr/>
          </p:nvGrpSpPr>
          <p:grpSpPr>
            <a:xfrm>
              <a:off x="9600878" y="557278"/>
              <a:ext cx="1355284" cy="369332"/>
              <a:chOff x="5367562" y="681625"/>
              <a:chExt cx="1355284" cy="369332"/>
            </a:xfrm>
          </p:grpSpPr>
          <p:sp>
            <p:nvSpPr>
              <p:cNvPr id="86" name="Cross 85">
                <a:extLst>
                  <a:ext uri="{FF2B5EF4-FFF2-40B4-BE49-F238E27FC236}">
                    <a16:creationId xmlns:a16="http://schemas.microsoft.com/office/drawing/2014/main" id="{8BDD231B-166E-0043-A50C-D494331B076C}"/>
                  </a:ext>
                </a:extLst>
              </p:cNvPr>
              <p:cNvSpPr/>
              <p:nvPr/>
            </p:nvSpPr>
            <p:spPr>
              <a:xfrm>
                <a:off x="5367562" y="726014"/>
                <a:ext cx="297369" cy="319163"/>
              </a:xfrm>
              <a:prstGeom prst="plus">
                <a:avLst>
                  <a:gd name="adj" fmla="val 37434"/>
                </a:avLst>
              </a:prstGeom>
              <a:solidFill>
                <a:srgbClr val="FF6600">
                  <a:alpha val="78000"/>
                </a:srgbClr>
              </a:solidFill>
              <a:ln>
                <a:noFill/>
              </a:ln>
              <a:effectLst>
                <a:outerShdw blurRad="50800" dist="38100" dir="2700000" algn="tl" rotWithShape="0">
                  <a:srgbClr val="000000">
                    <a:alpha val="43000"/>
                  </a:srgb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x-none"/>
              </a:p>
            </p:txBody>
          </p:sp>
          <p:sp>
            <p:nvSpPr>
              <p:cNvPr id="87" name="TextBox 86">
                <a:extLst>
                  <a:ext uri="{FF2B5EF4-FFF2-40B4-BE49-F238E27FC236}">
                    <a16:creationId xmlns:a16="http://schemas.microsoft.com/office/drawing/2014/main" id="{AFEBA894-C215-3A42-8DFD-0F8499EC4E85}"/>
                  </a:ext>
                </a:extLst>
              </p:cNvPr>
              <p:cNvSpPr txBox="1"/>
              <p:nvPr/>
            </p:nvSpPr>
            <p:spPr>
              <a:xfrm>
                <a:off x="5674475" y="681625"/>
                <a:ext cx="1048371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x-none" dirty="0"/>
                  <a:t>Warming</a:t>
                </a:r>
              </a:p>
            </p:txBody>
          </p:sp>
        </p:grpSp>
        <p:sp>
          <p:nvSpPr>
            <p:cNvPr id="90" name="Cross 89">
              <a:extLst>
                <a:ext uri="{FF2B5EF4-FFF2-40B4-BE49-F238E27FC236}">
                  <a16:creationId xmlns:a16="http://schemas.microsoft.com/office/drawing/2014/main" id="{8BDD231B-166E-0043-A50C-D494331B076C}"/>
                </a:ext>
              </a:extLst>
            </p:cNvPr>
            <p:cNvSpPr/>
            <p:nvPr/>
          </p:nvSpPr>
          <p:spPr>
            <a:xfrm>
              <a:off x="943990" y="1583837"/>
              <a:ext cx="297369" cy="319163"/>
            </a:xfrm>
            <a:prstGeom prst="plus">
              <a:avLst>
                <a:gd name="adj" fmla="val 37434"/>
              </a:avLst>
            </a:prstGeom>
            <a:solidFill>
              <a:srgbClr val="FF6600">
                <a:alpha val="78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1" name="Cross 90">
              <a:extLst>
                <a:ext uri="{FF2B5EF4-FFF2-40B4-BE49-F238E27FC236}">
                  <a16:creationId xmlns:a16="http://schemas.microsoft.com/office/drawing/2014/main" id="{8BDD231B-166E-0043-A50C-D494331B076C}"/>
                </a:ext>
              </a:extLst>
            </p:cNvPr>
            <p:cNvSpPr/>
            <p:nvPr/>
          </p:nvSpPr>
          <p:spPr>
            <a:xfrm>
              <a:off x="1150992" y="1855050"/>
              <a:ext cx="297369" cy="319163"/>
            </a:xfrm>
            <a:prstGeom prst="plus">
              <a:avLst>
                <a:gd name="adj" fmla="val 37434"/>
              </a:avLst>
            </a:prstGeom>
            <a:solidFill>
              <a:srgbClr val="FF6600">
                <a:alpha val="78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2" name="Cross 91">
              <a:extLst>
                <a:ext uri="{FF2B5EF4-FFF2-40B4-BE49-F238E27FC236}">
                  <a16:creationId xmlns:a16="http://schemas.microsoft.com/office/drawing/2014/main" id="{8BDD231B-166E-0043-A50C-D494331B076C}"/>
                </a:ext>
              </a:extLst>
            </p:cNvPr>
            <p:cNvSpPr/>
            <p:nvPr/>
          </p:nvSpPr>
          <p:spPr>
            <a:xfrm>
              <a:off x="9119036" y="1583837"/>
              <a:ext cx="297369" cy="319163"/>
            </a:xfrm>
            <a:prstGeom prst="plus">
              <a:avLst>
                <a:gd name="adj" fmla="val 37434"/>
              </a:avLst>
            </a:prstGeom>
            <a:solidFill>
              <a:srgbClr val="FF6600">
                <a:alpha val="78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4" name="Rectangle 93">
              <a:extLst>
                <a:ext uri="{FF2B5EF4-FFF2-40B4-BE49-F238E27FC236}">
                  <a16:creationId xmlns:a16="http://schemas.microsoft.com/office/drawing/2014/main" id="{35B5A5FD-05EB-1440-8961-DD480043E95B}"/>
                </a:ext>
              </a:extLst>
            </p:cNvPr>
            <p:cNvSpPr/>
            <p:nvPr/>
          </p:nvSpPr>
          <p:spPr>
            <a:xfrm>
              <a:off x="9246535" y="1967699"/>
              <a:ext cx="339739" cy="111716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95" name="Rectangle 94">
              <a:extLst>
                <a:ext uri="{FF2B5EF4-FFF2-40B4-BE49-F238E27FC236}">
                  <a16:creationId xmlns:a16="http://schemas.microsoft.com/office/drawing/2014/main" id="{35B5A5FD-05EB-1440-8961-DD480043E95B}"/>
                </a:ext>
              </a:extLst>
            </p:cNvPr>
            <p:cNvSpPr/>
            <p:nvPr/>
          </p:nvSpPr>
          <p:spPr>
            <a:xfrm>
              <a:off x="10506091" y="3310392"/>
              <a:ext cx="339739" cy="111716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96" name="Cross 95">
              <a:extLst>
                <a:ext uri="{FF2B5EF4-FFF2-40B4-BE49-F238E27FC236}">
                  <a16:creationId xmlns:a16="http://schemas.microsoft.com/office/drawing/2014/main" id="{8BDD231B-166E-0043-A50C-D494331B076C}"/>
                </a:ext>
              </a:extLst>
            </p:cNvPr>
            <p:cNvSpPr/>
            <p:nvPr/>
          </p:nvSpPr>
          <p:spPr>
            <a:xfrm>
              <a:off x="3703451" y="2121375"/>
              <a:ext cx="297369" cy="319163"/>
            </a:xfrm>
            <a:prstGeom prst="plus">
              <a:avLst>
                <a:gd name="adj" fmla="val 37434"/>
              </a:avLst>
            </a:prstGeom>
            <a:solidFill>
              <a:srgbClr val="FF6600">
                <a:alpha val="78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8" name="Cross 97">
              <a:extLst>
                <a:ext uri="{FF2B5EF4-FFF2-40B4-BE49-F238E27FC236}">
                  <a16:creationId xmlns:a16="http://schemas.microsoft.com/office/drawing/2014/main" id="{8BDD231B-166E-0043-A50C-D494331B076C}"/>
                </a:ext>
              </a:extLst>
            </p:cNvPr>
            <p:cNvSpPr/>
            <p:nvPr/>
          </p:nvSpPr>
          <p:spPr>
            <a:xfrm>
              <a:off x="4363135" y="3536161"/>
              <a:ext cx="297369" cy="319163"/>
            </a:xfrm>
            <a:prstGeom prst="plus">
              <a:avLst>
                <a:gd name="adj" fmla="val 37434"/>
              </a:avLst>
            </a:prstGeom>
            <a:solidFill>
              <a:srgbClr val="FF6600">
                <a:alpha val="78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99" name="Cross 98">
              <a:extLst>
                <a:ext uri="{FF2B5EF4-FFF2-40B4-BE49-F238E27FC236}">
                  <a16:creationId xmlns:a16="http://schemas.microsoft.com/office/drawing/2014/main" id="{8BDD231B-166E-0043-A50C-D494331B076C}"/>
                </a:ext>
              </a:extLst>
            </p:cNvPr>
            <p:cNvSpPr/>
            <p:nvPr/>
          </p:nvSpPr>
          <p:spPr>
            <a:xfrm>
              <a:off x="4639252" y="4352832"/>
              <a:ext cx="297369" cy="319163"/>
            </a:xfrm>
            <a:prstGeom prst="plus">
              <a:avLst>
                <a:gd name="adj" fmla="val 37434"/>
              </a:avLst>
            </a:prstGeom>
            <a:solidFill>
              <a:srgbClr val="FF6600">
                <a:alpha val="78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0" name="Cross 99">
              <a:extLst>
                <a:ext uri="{FF2B5EF4-FFF2-40B4-BE49-F238E27FC236}">
                  <a16:creationId xmlns:a16="http://schemas.microsoft.com/office/drawing/2014/main" id="{8BDD231B-166E-0043-A50C-D494331B076C}"/>
                </a:ext>
              </a:extLst>
            </p:cNvPr>
            <p:cNvSpPr/>
            <p:nvPr/>
          </p:nvSpPr>
          <p:spPr>
            <a:xfrm>
              <a:off x="4933638" y="5107490"/>
              <a:ext cx="297369" cy="319163"/>
            </a:xfrm>
            <a:prstGeom prst="plus">
              <a:avLst>
                <a:gd name="adj" fmla="val 37434"/>
              </a:avLst>
            </a:prstGeom>
            <a:solidFill>
              <a:srgbClr val="FF6600">
                <a:alpha val="78000"/>
              </a:srgbClr>
            </a:solidFill>
            <a:ln>
              <a:noFill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/>
            </a:p>
          </p:txBody>
        </p:sp>
        <p:sp>
          <p:nvSpPr>
            <p:cNvPr id="101" name="Rectangle 100">
              <a:extLst>
                <a:ext uri="{FF2B5EF4-FFF2-40B4-BE49-F238E27FC236}">
                  <a16:creationId xmlns:a16="http://schemas.microsoft.com/office/drawing/2014/main" id="{35B5A5FD-05EB-1440-8961-DD480043E95B}"/>
                </a:ext>
              </a:extLst>
            </p:cNvPr>
            <p:cNvSpPr/>
            <p:nvPr/>
          </p:nvSpPr>
          <p:spPr>
            <a:xfrm>
              <a:off x="7588057" y="2232545"/>
              <a:ext cx="339739" cy="111716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102" name="Rectangle 101">
              <a:extLst>
                <a:ext uri="{FF2B5EF4-FFF2-40B4-BE49-F238E27FC236}">
                  <a16:creationId xmlns:a16="http://schemas.microsoft.com/office/drawing/2014/main" id="{35B5A5FD-05EB-1440-8961-DD480043E95B}"/>
                </a:ext>
              </a:extLst>
            </p:cNvPr>
            <p:cNvSpPr/>
            <p:nvPr/>
          </p:nvSpPr>
          <p:spPr>
            <a:xfrm>
              <a:off x="6027473" y="2946363"/>
              <a:ext cx="339739" cy="111716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103" name="Rectangle 102">
              <a:extLst>
                <a:ext uri="{FF2B5EF4-FFF2-40B4-BE49-F238E27FC236}">
                  <a16:creationId xmlns:a16="http://schemas.microsoft.com/office/drawing/2014/main" id="{35B5A5FD-05EB-1440-8961-DD480043E95B}"/>
                </a:ext>
              </a:extLst>
            </p:cNvPr>
            <p:cNvSpPr/>
            <p:nvPr/>
          </p:nvSpPr>
          <p:spPr>
            <a:xfrm>
              <a:off x="7183445" y="3648684"/>
              <a:ext cx="339739" cy="111716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106" name="Rectangle 105">
              <a:extLst>
                <a:ext uri="{FF2B5EF4-FFF2-40B4-BE49-F238E27FC236}">
                  <a16:creationId xmlns:a16="http://schemas.microsoft.com/office/drawing/2014/main" id="{35B5A5FD-05EB-1440-8961-DD480043E95B}"/>
                </a:ext>
              </a:extLst>
            </p:cNvPr>
            <p:cNvSpPr/>
            <p:nvPr/>
          </p:nvSpPr>
          <p:spPr>
            <a:xfrm>
              <a:off x="6972821" y="4462302"/>
              <a:ext cx="339739" cy="111716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  <p:sp>
          <p:nvSpPr>
            <p:cNvPr id="111" name="Rectangle 110">
              <a:extLst>
                <a:ext uri="{FF2B5EF4-FFF2-40B4-BE49-F238E27FC236}">
                  <a16:creationId xmlns:a16="http://schemas.microsoft.com/office/drawing/2014/main" id="{35B5A5FD-05EB-1440-8961-DD480043E95B}"/>
                </a:ext>
              </a:extLst>
            </p:cNvPr>
            <p:cNvSpPr/>
            <p:nvPr/>
          </p:nvSpPr>
          <p:spPr>
            <a:xfrm>
              <a:off x="6729710" y="5213416"/>
              <a:ext cx="339739" cy="111716"/>
            </a:xfrm>
            <a:prstGeom prst="rect">
              <a:avLst/>
            </a:prstGeom>
            <a:solidFill>
              <a:schemeClr val="accent1"/>
            </a:solidFill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x-none" sz="1600"/>
            </a:p>
          </p:txBody>
        </p:sp>
      </p:grpSp>
    </p:spTree>
    <p:extLst>
      <p:ext uri="{BB962C8B-B14F-4D97-AF65-F5344CB8AC3E}">
        <p14:creationId xmlns:p14="http://schemas.microsoft.com/office/powerpoint/2010/main" val="46072132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</Words>
  <Application>Microsoft Macintosh PowerPoint</Application>
  <PresentationFormat>Widescreen</PresentationFormat>
  <Paragraphs>28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5" baseType="lpstr">
      <vt:lpstr>Arial</vt:lpstr>
      <vt:lpstr>Calibri</vt:lpstr>
      <vt:lpstr>Calibri Light</vt:lpstr>
      <vt:lpstr>Office Theme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姚 万烜</dc:creator>
  <cp:lastModifiedBy>姚 万烜</cp:lastModifiedBy>
  <cp:revision>1</cp:revision>
  <dcterms:created xsi:type="dcterms:W3CDTF">2020-10-07T15:21:04Z</dcterms:created>
  <dcterms:modified xsi:type="dcterms:W3CDTF">2020-10-07T15:21:57Z</dcterms:modified>
</cp:coreProperties>
</file>